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8" r:id="rId3"/>
    <p:sldId id="259" r:id="rId4"/>
    <p:sldId id="260" r:id="rId5"/>
    <p:sldId id="261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614" autoAdjust="0"/>
  </p:normalViewPr>
  <p:slideViewPr>
    <p:cSldViewPr>
      <p:cViewPr>
        <p:scale>
          <a:sx n="76" d="100"/>
          <a:sy n="76" d="100"/>
        </p:scale>
        <p:origin x="-1392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BA0-9B36-4560-8957-BBAD54963D35}" type="datetimeFigureOut">
              <a:rPr lang="ko-KR" altLang="en-US" smtClean="0"/>
              <a:pPr/>
              <a:t>2016-11-03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E0B2-9CEC-45E6-808D-59DC4BF220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97221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BA0-9B36-4560-8957-BBAD54963D35}" type="datetimeFigureOut">
              <a:rPr lang="ko-KR" altLang="en-US" smtClean="0"/>
              <a:pPr/>
              <a:t>2016-11-03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E0B2-9CEC-45E6-808D-59DC4BF220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042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BA0-9B36-4560-8957-BBAD54963D35}" type="datetimeFigureOut">
              <a:rPr lang="ko-KR" altLang="en-US" smtClean="0"/>
              <a:pPr/>
              <a:t>2016-11-03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E0B2-9CEC-45E6-808D-59DC4BF220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17056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BA0-9B36-4560-8957-BBAD54963D35}" type="datetimeFigureOut">
              <a:rPr lang="ko-KR" altLang="en-US" smtClean="0"/>
              <a:pPr/>
              <a:t>2016-11-03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E0B2-9CEC-45E6-808D-59DC4BF220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22086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BA0-9B36-4560-8957-BBAD54963D35}" type="datetimeFigureOut">
              <a:rPr lang="ko-KR" altLang="en-US" smtClean="0"/>
              <a:pPr/>
              <a:t>2016-11-03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E0B2-9CEC-45E6-808D-59DC4BF220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61447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BA0-9B36-4560-8957-BBAD54963D35}" type="datetimeFigureOut">
              <a:rPr lang="ko-KR" altLang="en-US" smtClean="0"/>
              <a:pPr/>
              <a:t>2016-11-03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E0B2-9CEC-45E6-808D-59DC4BF220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52905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BA0-9B36-4560-8957-BBAD54963D35}" type="datetimeFigureOut">
              <a:rPr lang="ko-KR" altLang="en-US" smtClean="0"/>
              <a:pPr/>
              <a:t>2016-11-03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E0B2-9CEC-45E6-808D-59DC4BF220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38929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BA0-9B36-4560-8957-BBAD54963D35}" type="datetimeFigureOut">
              <a:rPr lang="ko-KR" altLang="en-US" smtClean="0"/>
              <a:pPr/>
              <a:t>2016-11-03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E0B2-9CEC-45E6-808D-59DC4BF220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86415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BA0-9B36-4560-8957-BBAD54963D35}" type="datetimeFigureOut">
              <a:rPr lang="ko-KR" altLang="en-US" smtClean="0"/>
              <a:pPr/>
              <a:t>2016-11-03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E0B2-9CEC-45E6-808D-59DC4BF220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48154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BA0-9B36-4560-8957-BBAD54963D35}" type="datetimeFigureOut">
              <a:rPr lang="ko-KR" altLang="en-US" smtClean="0"/>
              <a:pPr/>
              <a:t>2016-11-03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E0B2-9CEC-45E6-808D-59DC4BF220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96571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6BA0-9B36-4560-8957-BBAD54963D35}" type="datetimeFigureOut">
              <a:rPr lang="ko-KR" altLang="en-US" smtClean="0"/>
              <a:pPr/>
              <a:t>2016-11-03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E0B2-9CEC-45E6-808D-59DC4BF220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9105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D6BA0-9B36-4560-8957-BBAD54963D35}" type="datetimeFigureOut">
              <a:rPr lang="ko-KR" altLang="en-US" smtClean="0"/>
              <a:pPr/>
              <a:t>2016-11-03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3E0B2-9CEC-45E6-808D-59DC4BF220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8396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5490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-2"/>
            <a:ext cx="9144000" cy="1483493"/>
          </a:xfrm>
          <a:custGeom>
            <a:avLst/>
            <a:gdLst>
              <a:gd name="connsiteX0" fmla="*/ 0 w 9144000"/>
              <a:gd name="connsiteY0" fmla="*/ 0 h 1124744"/>
              <a:gd name="connsiteX1" fmla="*/ 9144000 w 9144000"/>
              <a:gd name="connsiteY1" fmla="*/ 0 h 1124744"/>
              <a:gd name="connsiteX2" fmla="*/ 9144000 w 9144000"/>
              <a:gd name="connsiteY2" fmla="*/ 1124744 h 1124744"/>
              <a:gd name="connsiteX3" fmla="*/ 0 w 9144000"/>
              <a:gd name="connsiteY3" fmla="*/ 1124744 h 1124744"/>
              <a:gd name="connsiteX4" fmla="*/ 0 w 9144000"/>
              <a:gd name="connsiteY4" fmla="*/ 0 h 1124744"/>
              <a:gd name="connsiteX0" fmla="*/ 0 w 9144000"/>
              <a:gd name="connsiteY0" fmla="*/ 0 h 1124744"/>
              <a:gd name="connsiteX1" fmla="*/ 9144000 w 9144000"/>
              <a:gd name="connsiteY1" fmla="*/ 0 h 1124744"/>
              <a:gd name="connsiteX2" fmla="*/ 9144000 w 9144000"/>
              <a:gd name="connsiteY2" fmla="*/ 1124744 h 1124744"/>
              <a:gd name="connsiteX3" fmla="*/ 0 w 9144000"/>
              <a:gd name="connsiteY3" fmla="*/ 1124744 h 1124744"/>
              <a:gd name="connsiteX4" fmla="*/ 0 w 9144000"/>
              <a:gd name="connsiteY4" fmla="*/ 0 h 1124744"/>
              <a:gd name="connsiteX0" fmla="*/ 0 w 9144000"/>
              <a:gd name="connsiteY0" fmla="*/ 0 h 1184063"/>
              <a:gd name="connsiteX1" fmla="*/ 9144000 w 9144000"/>
              <a:gd name="connsiteY1" fmla="*/ 0 h 1184063"/>
              <a:gd name="connsiteX2" fmla="*/ 9144000 w 9144000"/>
              <a:gd name="connsiteY2" fmla="*/ 1124744 h 1184063"/>
              <a:gd name="connsiteX3" fmla="*/ 0 w 9144000"/>
              <a:gd name="connsiteY3" fmla="*/ 1124744 h 1184063"/>
              <a:gd name="connsiteX4" fmla="*/ 0 w 9144000"/>
              <a:gd name="connsiteY4" fmla="*/ 0 h 1184063"/>
              <a:gd name="connsiteX0" fmla="*/ 0 w 9144000"/>
              <a:gd name="connsiteY0" fmla="*/ 0 h 1128313"/>
              <a:gd name="connsiteX1" fmla="*/ 9144000 w 9144000"/>
              <a:gd name="connsiteY1" fmla="*/ 0 h 1128313"/>
              <a:gd name="connsiteX2" fmla="*/ 9144000 w 9144000"/>
              <a:gd name="connsiteY2" fmla="*/ 1124744 h 1128313"/>
              <a:gd name="connsiteX3" fmla="*/ 0 w 9144000"/>
              <a:gd name="connsiteY3" fmla="*/ 1124744 h 1128313"/>
              <a:gd name="connsiteX4" fmla="*/ 0 w 9144000"/>
              <a:gd name="connsiteY4" fmla="*/ 0 h 112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128313">
                <a:moveTo>
                  <a:pt x="0" y="0"/>
                </a:moveTo>
                <a:lnTo>
                  <a:pt x="9144000" y="0"/>
                </a:lnTo>
                <a:lnTo>
                  <a:pt x="9144000" y="1124744"/>
                </a:lnTo>
                <a:cubicBezTo>
                  <a:pt x="6208542" y="1201615"/>
                  <a:pt x="3019865" y="-671"/>
                  <a:pt x="0" y="112474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059833" y="191042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 smtClean="0">
                <a:ln w="28575">
                  <a:solidFill>
                    <a:schemeClr val="bg1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HY울릉도B" pitchFamily="18" charset="-127"/>
                <a:ea typeface="HY울릉도B" pitchFamily="18" charset="-127"/>
              </a:rPr>
              <a:t>목차</a:t>
            </a:r>
            <a:endParaRPr lang="ko-KR" altLang="en-US" sz="6000" dirty="0">
              <a:ln w="28575">
                <a:solidFill>
                  <a:schemeClr val="bg1"/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651" y="124720"/>
            <a:ext cx="1269879" cy="1358771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36" t="19284" r="23689" b="18092"/>
          <a:stretch/>
        </p:blipFill>
        <p:spPr>
          <a:xfrm>
            <a:off x="1657880" y="124720"/>
            <a:ext cx="887191" cy="872198"/>
          </a:xfrm>
          <a:prstGeom prst="rect">
            <a:avLst/>
          </a:prstGeom>
        </p:spPr>
      </p:pic>
      <p:grpSp>
        <p:nvGrpSpPr>
          <p:cNvPr id="30" name="Group 41"/>
          <p:cNvGrpSpPr>
            <a:grpSpLocks/>
          </p:cNvGrpSpPr>
          <p:nvPr/>
        </p:nvGrpSpPr>
        <p:grpSpPr bwMode="auto">
          <a:xfrm>
            <a:off x="1226944" y="1633859"/>
            <a:ext cx="5937344" cy="699147"/>
            <a:chOff x="1296" y="1824"/>
            <a:chExt cx="2976" cy="432"/>
          </a:xfrm>
        </p:grpSpPr>
        <p:sp>
          <p:nvSpPr>
            <p:cNvPr id="31" name="AutoShape 42"/>
            <p:cNvSpPr>
              <a:spLocks noChangeArrowheads="1"/>
            </p:cNvSpPr>
            <p:nvPr/>
          </p:nvSpPr>
          <p:spPr bwMode="gray">
            <a:xfrm>
              <a:off x="1478" y="1824"/>
              <a:ext cx="2794" cy="432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32" name="AutoShape 4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33" name="Text Box 44"/>
            <p:cNvSpPr txBox="1">
              <a:spLocks noChangeArrowheads="1"/>
            </p:cNvSpPr>
            <p:nvPr/>
          </p:nvSpPr>
          <p:spPr bwMode="gray">
            <a:xfrm>
              <a:off x="1656" y="1957"/>
              <a:ext cx="216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ko-KR" altLang="en-US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공  연  개  요</a:t>
              </a:r>
              <a:endParaRPr lang="en-US" altLang="ko-KR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4" name="Text Box 45"/>
            <p:cNvSpPr txBox="1">
              <a:spLocks noChangeArrowheads="1"/>
            </p:cNvSpPr>
            <p:nvPr/>
          </p:nvSpPr>
          <p:spPr bwMode="gray">
            <a:xfrm>
              <a:off x="1432" y="1936"/>
              <a:ext cx="159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ko-KR" sz="2400" dirty="0">
                  <a:solidFill>
                    <a:schemeClr val="bg1"/>
                  </a:solidFill>
                  <a:ea typeface="굴림" charset="-127"/>
                </a:rPr>
                <a:t>1</a:t>
              </a:r>
            </a:p>
          </p:txBody>
        </p:sp>
      </p:grpSp>
      <p:grpSp>
        <p:nvGrpSpPr>
          <p:cNvPr id="35" name="Group 46"/>
          <p:cNvGrpSpPr>
            <a:grpSpLocks/>
          </p:cNvGrpSpPr>
          <p:nvPr/>
        </p:nvGrpSpPr>
        <p:grpSpPr bwMode="auto">
          <a:xfrm>
            <a:off x="1173165" y="2686845"/>
            <a:ext cx="5937344" cy="699147"/>
            <a:chOff x="1296" y="1824"/>
            <a:chExt cx="2976" cy="432"/>
          </a:xfrm>
        </p:grpSpPr>
        <p:sp>
          <p:nvSpPr>
            <p:cNvPr id="36" name="AutoShape 47"/>
            <p:cNvSpPr>
              <a:spLocks noChangeArrowheads="1"/>
            </p:cNvSpPr>
            <p:nvPr/>
          </p:nvSpPr>
          <p:spPr bwMode="gray">
            <a:xfrm>
              <a:off x="1504" y="1824"/>
              <a:ext cx="2768" cy="432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37" name="AutoShape 48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38" name="Text Box 49"/>
            <p:cNvSpPr txBox="1">
              <a:spLocks noChangeArrowheads="1"/>
            </p:cNvSpPr>
            <p:nvPr/>
          </p:nvSpPr>
          <p:spPr bwMode="gray">
            <a:xfrm>
              <a:off x="1680" y="1960"/>
              <a:ext cx="216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ko-KR" altLang="en-US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공  연  내  용</a:t>
              </a:r>
              <a:endParaRPr lang="en-US" altLang="ko-KR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9" name="Text Box 50"/>
            <p:cNvSpPr txBox="1">
              <a:spLocks noChangeArrowheads="1"/>
            </p:cNvSpPr>
            <p:nvPr/>
          </p:nvSpPr>
          <p:spPr bwMode="gray">
            <a:xfrm>
              <a:off x="1425" y="1937"/>
              <a:ext cx="159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ko-KR" sz="2400" dirty="0">
                  <a:solidFill>
                    <a:schemeClr val="bg1"/>
                  </a:solidFill>
                  <a:ea typeface="굴림" charset="-127"/>
                </a:rPr>
                <a:t>2</a:t>
              </a:r>
            </a:p>
          </p:txBody>
        </p:sp>
      </p:grpSp>
      <p:grpSp>
        <p:nvGrpSpPr>
          <p:cNvPr id="40" name="Group 51"/>
          <p:cNvGrpSpPr>
            <a:grpSpLocks/>
          </p:cNvGrpSpPr>
          <p:nvPr/>
        </p:nvGrpSpPr>
        <p:grpSpPr bwMode="auto">
          <a:xfrm>
            <a:off x="1173165" y="3718048"/>
            <a:ext cx="5937344" cy="699147"/>
            <a:chOff x="1296" y="1824"/>
            <a:chExt cx="2976" cy="432"/>
          </a:xfrm>
        </p:grpSpPr>
        <p:sp>
          <p:nvSpPr>
            <p:cNvPr id="41" name="AutoShape 52"/>
            <p:cNvSpPr>
              <a:spLocks noChangeArrowheads="1"/>
            </p:cNvSpPr>
            <p:nvPr/>
          </p:nvSpPr>
          <p:spPr bwMode="gray">
            <a:xfrm>
              <a:off x="1505" y="1824"/>
              <a:ext cx="2767" cy="432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60000"/>
                <a:lumOff val="40000"/>
              </a:schemeClr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42" name="AutoShape 5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43" name="Text Box 54"/>
            <p:cNvSpPr txBox="1">
              <a:spLocks noChangeArrowheads="1"/>
            </p:cNvSpPr>
            <p:nvPr/>
          </p:nvSpPr>
          <p:spPr bwMode="gray">
            <a:xfrm>
              <a:off x="1680" y="1957"/>
              <a:ext cx="216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ko-KR" altLang="en-US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제  작  진  소  개</a:t>
              </a:r>
              <a:endParaRPr lang="en-US" altLang="ko-KR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4" name="Text Box 55"/>
            <p:cNvSpPr txBox="1">
              <a:spLocks noChangeArrowheads="1"/>
            </p:cNvSpPr>
            <p:nvPr/>
          </p:nvSpPr>
          <p:spPr bwMode="gray">
            <a:xfrm>
              <a:off x="1432" y="1936"/>
              <a:ext cx="159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ko-KR" sz="2400" dirty="0">
                  <a:solidFill>
                    <a:schemeClr val="bg1"/>
                  </a:solidFill>
                  <a:ea typeface="굴림" charset="-127"/>
                </a:rPr>
                <a:t>3</a:t>
              </a:r>
            </a:p>
          </p:txBody>
        </p:sp>
      </p:grpSp>
      <p:grpSp>
        <p:nvGrpSpPr>
          <p:cNvPr id="45" name="Group 56"/>
          <p:cNvGrpSpPr>
            <a:grpSpLocks/>
          </p:cNvGrpSpPr>
          <p:nvPr/>
        </p:nvGrpSpPr>
        <p:grpSpPr bwMode="auto">
          <a:xfrm>
            <a:off x="1173165" y="4804522"/>
            <a:ext cx="5937344" cy="699147"/>
            <a:chOff x="1296" y="1824"/>
            <a:chExt cx="2976" cy="432"/>
          </a:xfrm>
        </p:grpSpPr>
        <p:sp>
          <p:nvSpPr>
            <p:cNvPr id="46" name="AutoShape 57"/>
            <p:cNvSpPr>
              <a:spLocks noChangeArrowheads="1"/>
            </p:cNvSpPr>
            <p:nvPr/>
          </p:nvSpPr>
          <p:spPr bwMode="gray">
            <a:xfrm>
              <a:off x="1459" y="1824"/>
              <a:ext cx="2813" cy="432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47" name="AutoShape 58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48" name="Text Box 59"/>
            <p:cNvSpPr txBox="1">
              <a:spLocks noChangeArrowheads="1"/>
            </p:cNvSpPr>
            <p:nvPr/>
          </p:nvSpPr>
          <p:spPr bwMode="gray">
            <a:xfrm>
              <a:off x="1680" y="1960"/>
              <a:ext cx="216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ko-KR" altLang="en-US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극  단  </a:t>
              </a:r>
              <a:r>
                <a:rPr lang="ko-KR" altLang="en-US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둥  지</a:t>
              </a:r>
              <a:r>
                <a:rPr lang="en-US" altLang="ko-KR" b="1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  </a:t>
              </a:r>
              <a:r>
                <a:rPr lang="ko-KR" altLang="en-US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연  혁</a:t>
              </a:r>
              <a:endParaRPr lang="en-US" altLang="ko-KR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9" name="Text Box 60"/>
            <p:cNvSpPr txBox="1">
              <a:spLocks noChangeArrowheads="1"/>
            </p:cNvSpPr>
            <p:nvPr/>
          </p:nvSpPr>
          <p:spPr bwMode="gray">
            <a:xfrm>
              <a:off x="1432" y="1940"/>
              <a:ext cx="159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ko-KR" sz="2400" dirty="0">
                  <a:solidFill>
                    <a:schemeClr val="bg1"/>
                  </a:solidFill>
                  <a:ea typeface="굴림" charset="-127"/>
                </a:rPr>
                <a:t>4</a:t>
              </a:r>
            </a:p>
          </p:txBody>
        </p:sp>
      </p:grpSp>
      <p:grpSp>
        <p:nvGrpSpPr>
          <p:cNvPr id="50" name="Group 41"/>
          <p:cNvGrpSpPr>
            <a:grpSpLocks/>
          </p:cNvGrpSpPr>
          <p:nvPr/>
        </p:nvGrpSpPr>
        <p:grpSpPr bwMode="auto">
          <a:xfrm>
            <a:off x="1173165" y="5834169"/>
            <a:ext cx="5937344" cy="699147"/>
            <a:chOff x="1296" y="1824"/>
            <a:chExt cx="2976" cy="432"/>
          </a:xfrm>
        </p:grpSpPr>
        <p:sp>
          <p:nvSpPr>
            <p:cNvPr id="51" name="AutoShape 42"/>
            <p:cNvSpPr>
              <a:spLocks noChangeArrowheads="1"/>
            </p:cNvSpPr>
            <p:nvPr/>
          </p:nvSpPr>
          <p:spPr bwMode="gray">
            <a:xfrm>
              <a:off x="1504" y="1824"/>
              <a:ext cx="2768" cy="432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52" name="AutoShape 4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>
                <a:ea typeface="굴림" pitchFamily="50" charset="-127"/>
              </a:endParaRPr>
            </a:p>
          </p:txBody>
        </p:sp>
        <p:sp>
          <p:nvSpPr>
            <p:cNvPr id="53" name="Text Box 44"/>
            <p:cNvSpPr txBox="1">
              <a:spLocks noChangeArrowheads="1"/>
            </p:cNvSpPr>
            <p:nvPr/>
          </p:nvSpPr>
          <p:spPr bwMode="gray">
            <a:xfrm>
              <a:off x="1680" y="1960"/>
              <a:ext cx="216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ko-KR" altLang="en-US" b="1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공  연  사  진</a:t>
              </a:r>
              <a:endParaRPr lang="en-US" altLang="ko-KR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4" name="Text Box 45"/>
            <p:cNvSpPr txBox="1">
              <a:spLocks noChangeArrowheads="1"/>
            </p:cNvSpPr>
            <p:nvPr/>
          </p:nvSpPr>
          <p:spPr bwMode="gray">
            <a:xfrm>
              <a:off x="1432" y="1940"/>
              <a:ext cx="159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ko-KR" sz="2400" dirty="0">
                  <a:solidFill>
                    <a:schemeClr val="bg1"/>
                  </a:solidFill>
                  <a:ea typeface="굴림" charset="-127"/>
                </a:rPr>
                <a:t>5</a:t>
              </a:r>
            </a:p>
          </p:txBody>
        </p:sp>
      </p:grpSp>
      <p:pic>
        <p:nvPicPr>
          <p:cNvPr id="55" name="그림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3934226"/>
            <a:ext cx="5292080" cy="3258148"/>
          </a:xfrm>
          <a:prstGeom prst="rect">
            <a:avLst/>
          </a:prstGeom>
        </p:spPr>
      </p:pic>
      <p:pic>
        <p:nvPicPr>
          <p:cNvPr id="56" name="그림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0791" y="0"/>
            <a:ext cx="1124773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1728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모서리가 둥근 직사각형 23"/>
          <p:cNvSpPr/>
          <p:nvPr/>
        </p:nvSpPr>
        <p:spPr>
          <a:xfrm>
            <a:off x="1887874" y="4869160"/>
            <a:ext cx="5608152" cy="1728192"/>
          </a:xfrm>
          <a:prstGeom prst="round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-18148" y="260648"/>
            <a:ext cx="3654044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-1" y="1026314"/>
            <a:ext cx="9144000" cy="0"/>
          </a:xfrm>
          <a:prstGeom prst="line">
            <a:avLst/>
          </a:prstGeom>
          <a:ln w="285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6016" y="405047"/>
            <a:ext cx="31518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01     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공 연 개 요</a:t>
            </a:r>
            <a:endParaRPr lang="ko-KR" altLang="en-US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직사각형 9"/>
          <p:cNvSpPr>
            <a:spLocks noChangeArrowheads="1"/>
          </p:cNvSpPr>
          <p:nvPr/>
        </p:nvSpPr>
        <p:spPr bwMode="auto">
          <a:xfrm>
            <a:off x="1382338" y="4941168"/>
            <a:ext cx="664368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ko-KR" altLang="en-US" sz="1600" b="1" dirty="0">
                <a:latin typeface="+mj-ea"/>
                <a:ea typeface="+mj-ea"/>
              </a:rPr>
              <a:t>우리는 모두 간절히 소망하며 삶을 살아갑니다</a:t>
            </a:r>
            <a:r>
              <a:rPr lang="en-US" altLang="ko-KR" sz="1600" b="1" dirty="0">
                <a:latin typeface="+mj-ea"/>
                <a:ea typeface="+mj-ea"/>
              </a:rPr>
              <a:t>.  </a:t>
            </a:r>
          </a:p>
          <a:p>
            <a:pPr algn="ctr"/>
            <a:r>
              <a:rPr lang="ko-KR" altLang="en-US" sz="1600" b="1" dirty="0">
                <a:latin typeface="+mj-ea"/>
                <a:ea typeface="+mj-ea"/>
              </a:rPr>
              <a:t>특히 어린이에게 가장 소중한 것은 꿈이지요</a:t>
            </a:r>
            <a:r>
              <a:rPr lang="en-US" altLang="ko-KR" sz="1600" b="1" dirty="0">
                <a:latin typeface="+mj-ea"/>
                <a:ea typeface="+mj-ea"/>
              </a:rPr>
              <a:t>.</a:t>
            </a:r>
          </a:p>
          <a:p>
            <a:pPr algn="ctr"/>
            <a:r>
              <a:rPr lang="ko-KR" altLang="en-US" sz="1600" b="1" dirty="0">
                <a:latin typeface="+mj-ea"/>
                <a:ea typeface="+mj-ea"/>
              </a:rPr>
              <a:t>간절히 소망하는 꿈은 언젠가는</a:t>
            </a:r>
          </a:p>
          <a:p>
            <a:pPr algn="ctr"/>
            <a:r>
              <a:rPr lang="ko-KR" altLang="en-US" sz="1600" b="1" dirty="0">
                <a:latin typeface="+mj-ea"/>
                <a:ea typeface="+mj-ea"/>
              </a:rPr>
              <a:t>꼭 이루어집니다</a:t>
            </a:r>
            <a:r>
              <a:rPr lang="en-US" altLang="ko-KR" sz="1600" b="1" dirty="0">
                <a:latin typeface="+mj-ea"/>
                <a:ea typeface="+mj-ea"/>
              </a:rPr>
              <a:t>.</a:t>
            </a:r>
          </a:p>
          <a:p>
            <a:pPr algn="ctr"/>
            <a:endParaRPr lang="en-US" altLang="ko-KR" sz="1600" b="1" dirty="0">
              <a:latin typeface="+mj-ea"/>
              <a:ea typeface="+mj-ea"/>
            </a:endParaRPr>
          </a:p>
          <a:p>
            <a:pPr algn="ctr"/>
            <a:r>
              <a:rPr lang="ko-KR" altLang="en-US" sz="1600" b="1" dirty="0">
                <a:latin typeface="+mj-ea"/>
                <a:ea typeface="+mj-ea"/>
              </a:rPr>
              <a:t>가족이 함께 보아야 할 동화입니다</a:t>
            </a:r>
            <a:r>
              <a:rPr lang="en-US" altLang="ko-KR" sz="1600" b="1" dirty="0">
                <a:latin typeface="+mj-ea"/>
                <a:ea typeface="+mj-ea"/>
              </a:rPr>
              <a:t>. 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011651" y="1412776"/>
            <a:ext cx="2304256" cy="32403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3419871" y="1412776"/>
            <a:ext cx="2304256" cy="32403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5845633" y="1412776"/>
            <a:ext cx="2304256" cy="324036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1526916" y="1736511"/>
            <a:ext cx="1180207" cy="1180207"/>
          </a:xfrm>
          <a:prstGeom prst="ellipse">
            <a:avLst/>
          </a:prstGeom>
          <a:blipFill rotWithShape="0">
            <a:blip r:embed="rId2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타원 17"/>
          <p:cNvSpPr/>
          <p:nvPr/>
        </p:nvSpPr>
        <p:spPr>
          <a:xfrm>
            <a:off x="3981895" y="1736512"/>
            <a:ext cx="1180207" cy="1180207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4148846"/>
              <a:satOff val="3424"/>
              <a:lumOff val="604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타원 18"/>
          <p:cNvSpPr/>
          <p:nvPr/>
        </p:nvSpPr>
        <p:spPr>
          <a:xfrm>
            <a:off x="6407657" y="1712960"/>
            <a:ext cx="1180207" cy="1180207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8297693"/>
              <a:satOff val="6848"/>
              <a:lumOff val="12086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직사각형 19"/>
          <p:cNvSpPr/>
          <p:nvPr/>
        </p:nvSpPr>
        <p:spPr>
          <a:xfrm>
            <a:off x="1315831" y="3050896"/>
            <a:ext cx="1695895" cy="1285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마술과 수화가 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함께 하는 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공연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3724050" y="3231875"/>
            <a:ext cx="16958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사랑에 관한 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 lvl="0" algn="ctr"/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 lvl="0" algn="ctr"/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재미있는 우화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6413159" y="3093934"/>
            <a:ext cx="1133871" cy="1285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관객이 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함께하는 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공연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0791" y="0"/>
            <a:ext cx="1124773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5256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직선 연결선 51"/>
          <p:cNvCxnSpPr/>
          <p:nvPr/>
        </p:nvCxnSpPr>
        <p:spPr>
          <a:xfrm>
            <a:off x="-18148" y="260648"/>
            <a:ext cx="3654044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/>
          <p:cNvCxnSpPr/>
          <p:nvPr/>
        </p:nvCxnSpPr>
        <p:spPr>
          <a:xfrm>
            <a:off x="-1" y="1026314"/>
            <a:ext cx="9144000" cy="0"/>
          </a:xfrm>
          <a:prstGeom prst="line">
            <a:avLst/>
          </a:prstGeom>
          <a:ln w="285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176016" y="405047"/>
            <a:ext cx="31518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01     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공 연 개 요</a:t>
            </a:r>
            <a:endParaRPr lang="ko-KR" altLang="en-US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7" name="모서리가 둥근 직사각형 56"/>
          <p:cNvSpPr/>
          <p:nvPr/>
        </p:nvSpPr>
        <p:spPr>
          <a:xfrm>
            <a:off x="755575" y="5229200"/>
            <a:ext cx="7632848" cy="1394574"/>
          </a:xfrm>
          <a:prstGeom prst="roundRect">
            <a:avLst>
              <a:gd name="adj" fmla="val 20175"/>
            </a:avLst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  <a:prstDash val="sysDot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마술과 수화가 함께 이루어지는 공연입니다</a:t>
            </a:r>
            <a:r>
              <a:rPr lang="en-US" altLang="ko-K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기억들의 이어짐을 막과 막 사이의 시간의 개념을 도입하였고</a:t>
            </a:r>
            <a:endParaRPr lang="en-US" altLang="ko-KR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이야기의 이해를 돕기 위해 막간의 합창과 해설을 장치하였습니다</a:t>
            </a:r>
            <a:r>
              <a:rPr lang="en-US" altLang="ko-K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ko-KR" alt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모서리가 둥근 직사각형 57"/>
          <p:cNvSpPr/>
          <p:nvPr/>
        </p:nvSpPr>
        <p:spPr>
          <a:xfrm>
            <a:off x="522741" y="1700808"/>
            <a:ext cx="2572266" cy="324167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</a:rPr>
              <a:t>첫번째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이야기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algn="ctr"/>
            <a:endParaRPr lang="en-US" altLang="ko-KR" sz="16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할아버지와 소녀의</a:t>
            </a:r>
            <a:endParaRPr lang="en-US" altLang="ko-KR" sz="16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이야기</a:t>
            </a:r>
            <a:r>
              <a:rPr lang="en-US" altLang="ko-KR" sz="16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!</a:t>
            </a:r>
          </a:p>
          <a:p>
            <a:pPr algn="ctr"/>
            <a:endParaRPr lang="ko-KR" altLang="en-US" sz="1600" dirty="0"/>
          </a:p>
        </p:txBody>
      </p:sp>
      <p:sp>
        <p:nvSpPr>
          <p:cNvPr id="59" name="모서리가 둥근 직사각형 58"/>
          <p:cNvSpPr/>
          <p:nvPr/>
        </p:nvSpPr>
        <p:spPr>
          <a:xfrm>
            <a:off x="3250837" y="1700808"/>
            <a:ext cx="2572266" cy="324167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두 번째 이야기</a:t>
            </a:r>
            <a:endParaRPr lang="en-US" altLang="ko-KR" sz="14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endParaRPr lang="en-US" altLang="ko-KR" sz="14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ko-KR" altLang="en-US" sz="1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사자자리와 처녀자리의</a:t>
            </a:r>
            <a:endParaRPr lang="en-US" altLang="ko-KR" sz="14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ko-KR" altLang="en-US" sz="1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사랑이야기</a:t>
            </a:r>
            <a:r>
              <a:rPr lang="en-US" altLang="ko-KR" sz="1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!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ctr"/>
            <a:endParaRPr lang="ko-KR" altLang="en-US" dirty="0"/>
          </a:p>
        </p:txBody>
      </p:sp>
      <p:sp>
        <p:nvSpPr>
          <p:cNvPr id="60" name="모서리가 둥근 직사각형 59"/>
          <p:cNvSpPr/>
          <p:nvPr/>
        </p:nvSpPr>
        <p:spPr>
          <a:xfrm>
            <a:off x="5987140" y="1659892"/>
            <a:ext cx="2572266" cy="324167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세 번째 이야기</a:t>
            </a:r>
            <a:endParaRPr lang="en-US" altLang="ko-KR" sz="16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endParaRPr lang="en-US" altLang="ko-KR" sz="16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마술사가 되는 소녀의 이야기</a:t>
            </a:r>
            <a:r>
              <a:rPr lang="en-US" altLang="ko-KR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!</a:t>
            </a:r>
            <a:endParaRPr lang="en-US" altLang="ko-KR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타원 60"/>
          <p:cNvSpPr/>
          <p:nvPr/>
        </p:nvSpPr>
        <p:spPr>
          <a:xfrm>
            <a:off x="1345413" y="1321129"/>
            <a:ext cx="926922" cy="936104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</a:t>
            </a:r>
            <a:endParaRPr lang="ko-KR" altLang="en-US" sz="2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2" name="타원 61"/>
          <p:cNvSpPr/>
          <p:nvPr/>
        </p:nvSpPr>
        <p:spPr>
          <a:xfrm>
            <a:off x="4073509" y="1321129"/>
            <a:ext cx="926922" cy="936104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ko-KR" altLang="en-US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3" name="타원 62"/>
          <p:cNvSpPr/>
          <p:nvPr/>
        </p:nvSpPr>
        <p:spPr>
          <a:xfrm>
            <a:off x="6809813" y="1328805"/>
            <a:ext cx="926922" cy="936104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3</a:t>
            </a:r>
            <a:endParaRPr lang="ko-KR" altLang="en-US" sz="28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985571" y="4149080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마술과 수화</a:t>
            </a:r>
            <a:r>
              <a:rPr lang="en-US" altLang="ko-KR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!!!</a:t>
            </a:r>
            <a:endParaRPr lang="ko-KR" altLang="en-US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3321962" y="3872081"/>
            <a:ext cx="2430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관객이 함께 하는 </a:t>
            </a:r>
            <a:endParaRPr lang="en-US" altLang="ko-KR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연극</a:t>
            </a:r>
            <a:r>
              <a:rPr lang="en-US" altLang="ko-KR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!</a:t>
            </a:r>
            <a:endParaRPr lang="ko-KR" altLang="en-US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5942554" y="3957776"/>
            <a:ext cx="271443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꿈꾸는 소원은 </a:t>
            </a:r>
            <a:endParaRPr lang="en-US" altLang="ko-KR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이루워진다</a:t>
            </a:r>
            <a:r>
              <a:rPr lang="en-US" altLang="ko-KR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!</a:t>
            </a:r>
            <a:endParaRPr lang="ko-KR" altLang="en-US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0791" y="0"/>
            <a:ext cx="1124773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43904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9" y="4581128"/>
            <a:ext cx="2710550" cy="2276872"/>
          </a:xfrm>
          <a:prstGeom prst="rect">
            <a:avLst/>
          </a:prstGeom>
          <a:effectLst>
            <a:softEdge rad="317500"/>
          </a:effectLst>
        </p:spPr>
      </p:pic>
      <p:cxnSp>
        <p:nvCxnSpPr>
          <p:cNvPr id="2" name="직선 연결선 1"/>
          <p:cNvCxnSpPr/>
          <p:nvPr/>
        </p:nvCxnSpPr>
        <p:spPr>
          <a:xfrm>
            <a:off x="-18148" y="260648"/>
            <a:ext cx="3654044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/>
        </p:nvCxnSpPr>
        <p:spPr>
          <a:xfrm>
            <a:off x="-1" y="1026314"/>
            <a:ext cx="9144000" cy="0"/>
          </a:xfrm>
          <a:prstGeom prst="line">
            <a:avLst/>
          </a:prstGeom>
          <a:ln w="285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76016" y="405047"/>
            <a:ext cx="3272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02     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공 연 내 용</a:t>
            </a:r>
            <a:endParaRPr lang="ko-KR" altLang="en-US" sz="2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565335" y="1248330"/>
            <a:ext cx="7848872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▶  환희와 할아버지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! </a:t>
            </a:r>
          </a:p>
          <a:p>
            <a:pPr eaLnBrk="1" hangingPunct="1"/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  <a:p>
            <a:pPr eaLnBrk="1" hangingPunct="1"/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‘환희’는 어릴 적 부모님을 교통사고로 잃습니다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eaLnBrk="1" hangingPunct="1"/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그 충격으로 말을 할 수가 없습니다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.  </a:t>
            </a: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하지만 환희는 밝고 착하고 귀엽습니다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.  </a:t>
            </a:r>
          </a:p>
          <a:p>
            <a:pPr eaLnBrk="1" hangingPunct="1"/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환희의 할아버지는 환희를 키우기 위해 항상 새벽까지 거리를 청소하시지요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eaLnBrk="1" hangingPunct="1"/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환희는 할아버지가 오시는 새벽에 꼭 마중을 나갑니다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eaLnBrk="1" hangingPunct="1"/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할아버지와 공원에서 만난 환희는 집으로 돌아오는 길에 하늘에 빛나는 </a:t>
            </a:r>
          </a:p>
          <a:p>
            <a:pPr eaLnBrk="1" hangingPunct="1"/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아름다운 별들을 보게 됩니다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.. </a:t>
            </a:r>
          </a:p>
          <a:p>
            <a:pPr eaLnBrk="1" hangingPunct="1"/>
            <a:endParaRPr lang="en-US" altLang="ko-KR" sz="1600" b="1" dirty="0">
              <a:latin typeface="맑은 고딕" pitchFamily="50" charset="-127"/>
              <a:ea typeface="맑은 고딕" pitchFamily="50" charset="-127"/>
            </a:endParaRPr>
          </a:p>
          <a:p>
            <a:pPr eaLnBrk="1" hangingPunct="1"/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 ▶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사자자리와 처녀자리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!</a:t>
            </a:r>
          </a:p>
          <a:p>
            <a:pPr eaLnBrk="1" hangingPunct="1"/>
            <a:endParaRPr lang="en-US" altLang="ko-KR" sz="1600" b="1" dirty="0">
              <a:latin typeface="맑은 고딕" pitchFamily="50" charset="-127"/>
              <a:ea typeface="맑은 고딕" pitchFamily="50" charset="-127"/>
            </a:endParaRPr>
          </a:p>
          <a:p>
            <a:pPr eaLnBrk="1" hangingPunct="1"/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마술사인 아빠는 공연 도중에 아름답고 순수한 여인을 보고는 사랑에 빠집니다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eaLnBrk="1" hangingPunct="1"/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하지만 말을 하지 못하고 계속 고민만 하는 사자가 되지요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eaLnBrk="1" hangingPunct="1"/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이때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길을 지나던 여우가 사랑에 빠진 사자에게 사랑을 찾는 법을 가르쳐 주지요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eaLnBrk="1" hangingPunct="1"/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아빠는 용기를 내어 엄마에게 사랑을 고백하고 엄마는 아빠의 사랑을 받아들입니다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eaLnBrk="1" hangingPunct="1"/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그렇게 두 사람의 사랑은 이루어졌습니다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eaLnBrk="1" hangingPunct="1"/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eaLnBrk="1" hangingPunct="1"/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그리고 하늘에 있는 아빠와 엄마는 환희의 소원을 이루어 줍니다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. 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0791" y="0"/>
            <a:ext cx="1124773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4796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8148" y="260648"/>
            <a:ext cx="3582036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/>
        </p:nvCxnSpPr>
        <p:spPr>
          <a:xfrm>
            <a:off x="-1" y="1026314"/>
            <a:ext cx="9144000" cy="0"/>
          </a:xfrm>
          <a:prstGeom prst="line">
            <a:avLst/>
          </a:prstGeom>
          <a:ln w="285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76016" y="405047"/>
            <a:ext cx="31518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05     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공 연 사 진</a:t>
            </a:r>
            <a:endParaRPr lang="ko-KR" altLang="en-US" sz="280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016" y="1169150"/>
            <a:ext cx="3557669" cy="2619889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140"/>
          <a:stretch/>
        </p:blipFill>
        <p:spPr>
          <a:xfrm>
            <a:off x="3428427" y="3861047"/>
            <a:ext cx="2287143" cy="2875572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016" y="3861047"/>
            <a:ext cx="3151825" cy="2840225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36" y="1169150"/>
            <a:ext cx="3265946" cy="556746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0784" y="1192240"/>
            <a:ext cx="1863649" cy="2596799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0791" y="0"/>
            <a:ext cx="1124773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99738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8148" y="260648"/>
            <a:ext cx="3582036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/>
        </p:nvCxnSpPr>
        <p:spPr>
          <a:xfrm>
            <a:off x="-1" y="1026314"/>
            <a:ext cx="9144000" cy="0"/>
          </a:xfrm>
          <a:prstGeom prst="line">
            <a:avLst/>
          </a:prstGeom>
          <a:ln w="285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76016" y="405047"/>
            <a:ext cx="31518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HY견고딕" pitchFamily="18" charset="-127"/>
                <a:ea typeface="HY견고딕" pitchFamily="18" charset="-127"/>
              </a:rPr>
              <a:t>05      </a:t>
            </a:r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공 연 사 진</a:t>
            </a:r>
            <a:endParaRPr lang="ko-KR" altLang="en-US" sz="280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4585" y="1348537"/>
            <a:ext cx="3611639" cy="251705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4662" y="3955187"/>
            <a:ext cx="3531562" cy="252855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3178" y="1347695"/>
            <a:ext cx="3326458" cy="2528557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3178" y="3955187"/>
            <a:ext cx="3371407" cy="252855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14006" y="2641280"/>
            <a:ext cx="3068533" cy="230140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0791" y="0"/>
            <a:ext cx="1124773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94502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35063">
            <a:off x="4455586" y="171315"/>
            <a:ext cx="4473522" cy="2754191"/>
          </a:xfrm>
          <a:prstGeom prst="rect">
            <a:avLst/>
          </a:prstGeom>
        </p:spPr>
      </p:pic>
      <p:sp>
        <p:nvSpPr>
          <p:cNvPr id="3" name="타원 2"/>
          <p:cNvSpPr/>
          <p:nvPr/>
        </p:nvSpPr>
        <p:spPr>
          <a:xfrm>
            <a:off x="1763689" y="1700808"/>
            <a:ext cx="5400600" cy="355995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15816" y="3064951"/>
            <a:ext cx="3776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dirty="0" smtClean="0">
                <a:latin typeface="한컴 바겐세일 B" pitchFamily="18" charset="-127"/>
                <a:ea typeface="한컴 바겐세일 B" pitchFamily="18" charset="-127"/>
              </a:rPr>
              <a:t> 감사합니다</a:t>
            </a:r>
            <a:endParaRPr lang="ko-KR" altLang="en-US" sz="5400" dirty="0">
              <a:latin typeface="한컴 바겐세일 B" pitchFamily="18" charset="-127"/>
              <a:ea typeface="한컴 바겐세일 B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616" t="16387" r="23962" b="20531"/>
          <a:stretch/>
        </p:blipFill>
        <p:spPr>
          <a:xfrm>
            <a:off x="2994591" y="4404118"/>
            <a:ext cx="1296144" cy="1266437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330" t="27705" r="22903" b="28418"/>
          <a:stretch/>
        </p:blipFill>
        <p:spPr>
          <a:xfrm rot="20840809">
            <a:off x="4662959" y="1379376"/>
            <a:ext cx="1593876" cy="1171629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27574">
            <a:off x="162403" y="171315"/>
            <a:ext cx="4473522" cy="2754191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90791" y="0"/>
            <a:ext cx="1124773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77561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159</Words>
  <Application>Microsoft Office PowerPoint</Application>
  <PresentationFormat>화면 슬라이드 쇼(4:3)</PresentationFormat>
  <Paragraphs>72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sec</dc:creator>
  <cp:lastModifiedBy>wnf01</cp:lastModifiedBy>
  <cp:revision>23</cp:revision>
  <dcterms:created xsi:type="dcterms:W3CDTF">2015-09-22T12:51:46Z</dcterms:created>
  <dcterms:modified xsi:type="dcterms:W3CDTF">2016-11-03T08:45:31Z</dcterms:modified>
</cp:coreProperties>
</file>