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783" r:id="rId1"/>
  </p:sldMasterIdLst>
  <p:notesMasterIdLst>
    <p:notesMasterId r:id="rId2"/>
  </p:notesMasterIdLst>
  <p:sldIdLst>
    <p:sldId id="256" r:id="rId3"/>
    <p:sldId id="257" r:id="rId4"/>
    <p:sldId id="258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9958" autoAdjust="0"/>
    <p:restoredTop sz="94200" autoAdjust="0"/>
  </p:normalViewPr>
  <p:slideViewPr>
    <p:cSldViewPr snapToGrid="0">
      <p:cViewPr varScale="1">
        <p:scale>
          <a:sx n="100" d="100"/>
          <a:sy n="100" d="100"/>
        </p:scale>
        <p:origin x="160" y="44"/>
      </p:cViewPr>
      <p:guideLst>
        <p:guide orient="horz" pos="2156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2" Type="http://schemas.openxmlformats.org/officeDocument/2006/relationships/notesMaster" Target="notesMasters/notesMaster1.xml"  /><Relationship Id="rId3" Type="http://schemas.openxmlformats.org/officeDocument/2006/relationships/slide" Target="slides/slide1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presProps" Target="presProps.xml"  /><Relationship Id="rId7" Type="http://schemas.openxmlformats.org/officeDocument/2006/relationships/viewProps" Target="viewProps.xml"  /><Relationship Id="rId8" Type="http://schemas.openxmlformats.org/officeDocument/2006/relationships/theme" Target="theme/theme1.xml"  /><Relationship Id="rId9" Type="http://schemas.openxmlformats.org/officeDocument/2006/relationships/tableStyles" Target="tableStyles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79B9E0AF-BB92-43D9-8EA7-036B9C779518}" type="datetime1">
              <a:rPr lang="ko-KR" altLang="en-US"/>
              <a:pPr lvl="0">
                <a:defRPr/>
              </a:pPr>
              <a:t>2020-11-16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 편집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8D4AC992-2903-48FE-8631-548ACE4E79A8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2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3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8D4AC992-2903-48FE-8631-548ACE4E79A8}" type="slidenum">
              <a:rPr lang="en-US" altLang="en-US"/>
              <a:pPr lvl="0">
                <a:defRPr/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8D4AC992-2903-48FE-8631-548ACE4E79A8}" type="slidenum">
              <a:rPr lang="en-US" altLang="en-US"/>
              <a:pPr lvl="0">
                <a:defRPr/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2020-11-04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6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2020-11-04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4432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2020-11-04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4702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2020-11-04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69820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2020-11-04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60887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2020-11-04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6145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2020-11-04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742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2020-11-04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5888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2020-11-04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0123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2020-11-04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5138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2020-11-04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5361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2020-11-04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9469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2020-11-04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147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2020-11-04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848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2020-11-04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8315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2020-11-04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4037205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slideLayout" Target="../slideLayouts/slideLayout13.xml"  /><Relationship Id="rId14" Type="http://schemas.openxmlformats.org/officeDocument/2006/relationships/slideLayout" Target="../slideLayouts/slideLayout14.xml"  /><Relationship Id="rId15" Type="http://schemas.openxmlformats.org/officeDocument/2006/relationships/slideLayout" Target="../slideLayouts/slideLayout15.xml"  /><Relationship Id="rId16" Type="http://schemas.openxmlformats.org/officeDocument/2006/relationships/slideLayout" Target="../slideLayouts/slideLayout16.xml"  /><Relationship Id="rId17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335F1-6821-4D1A-9F52-82C1309197B8}" type="datetimeFigureOut">
              <a:rPr lang="ko-KR" altLang="en-US" smtClean="0"/>
              <a:t>2020-11-04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1159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  <p:sldLayoutId id="2147483781" r:id="rId15"/>
    <p:sldLayoutId id="2147483782" r:id="rId16"/>
  </p:sldLayoutIdLst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png"  /><Relationship Id="rId4" Type="http://schemas.openxmlformats.org/officeDocument/2006/relationships/image" Target="../media/image2.jpeg"  /><Relationship Id="rId5" Type="http://schemas.openxmlformats.org/officeDocument/2006/relationships/image" Target="../media/image3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4.png"  /><Relationship Id="rId4" Type="http://schemas.openxmlformats.org/officeDocument/2006/relationships/image" Target="../media/image5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37931" y="520562"/>
            <a:ext cx="11151704" cy="6376486"/>
          </a:xfrm>
        </p:spPr>
        <p:txBody>
          <a:bodyPr vert="horz" wrap="square" lIns="91440" tIns="45720" rIns="91440" bIns="45720" anchor="t">
            <a:noAutofit/>
          </a:bodyPr>
          <a:lstStyle/>
          <a:p>
            <a:pPr lvl="0">
              <a:defRPr/>
            </a:pP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안녕하십니까</a:t>
            </a:r>
            <a:r>
              <a:rPr xmlns:mc="http://schemas.openxmlformats.org/markup-compatibility/2006" xmlns:hp="http://schemas.haansoft.com/office/presentation/8.0" lang="en-US" altLang="ko-KR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?</a:t>
            </a:r>
            <a:endParaRPr xmlns:mc="http://schemas.openxmlformats.org/markup-compatibility/2006" xmlns:hp="http://schemas.haansoft.com/office/presentation/8.0" lang="en-US" altLang="ko-KR" sz="2100" mc:Ignorable="hp" hp:hslEmbossed="0"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휴먼옛체"/>
              <a:ea typeface="휴먼옛체"/>
            </a:endParaRPr>
          </a:p>
          <a:p>
            <a:pPr marL="0" indent="0">
              <a:buNone/>
              <a:defRPr/>
            </a:pP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    광고를 통해 선생님께 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solidFill>
                  <a:srgbClr val="3057b9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좋은 정보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를 드리고자 문자 드립니다</a:t>
            </a:r>
            <a:r>
              <a:rPr xmlns:mc="http://schemas.openxmlformats.org/markup-compatibility/2006" xmlns:hp="http://schemas.haansoft.com/office/presentation/8.0" lang="en-US" altLang="ko-KR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.</a:t>
            </a:r>
            <a:endParaRPr xmlns:mc="http://schemas.openxmlformats.org/markup-compatibility/2006" xmlns:hp="http://schemas.haansoft.com/office/presentation/8.0" lang="en-US" altLang="ko-KR" sz="2100" mc:Ignorable="hp" hp:hslEmbossed="0"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휴먼옛체"/>
              <a:ea typeface="휴먼옛체"/>
            </a:endParaRPr>
          </a:p>
          <a:p>
            <a:pPr lvl="0">
              <a:defRPr/>
            </a:pPr>
            <a:endParaRPr xmlns:mc="http://schemas.openxmlformats.org/markup-compatibility/2006" xmlns:hp="http://schemas.haansoft.com/office/presentation/8.0" lang="en-US" altLang="ko-KR" sz="2100" mc:Ignorable="hp" hp:hslEmbossed="0"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휴먼옛체"/>
              <a:ea typeface="휴먼옛체"/>
            </a:endParaRPr>
          </a:p>
          <a:p>
            <a:pPr lvl="0">
              <a:defRPr/>
            </a:pP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월</a:t>
            </a:r>
            <a:r>
              <a:rPr xmlns:mc="http://schemas.openxmlformats.org/markup-compatibility/2006" xmlns:hp="http://schemas.haansoft.com/office/presentation/8.0" lang="en-US" altLang="ko-KR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25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만원으로 누구나 쉽게 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solidFill>
                  <a:srgbClr val="ffd700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소자본 창업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이 가능하며 </a:t>
            </a:r>
            <a:r>
              <a:rPr xmlns:mc="http://schemas.openxmlformats.org/markup-compatibility/2006" xmlns:hp="http://schemas.haansoft.com/office/presentation/8.0" lang="en-US" altLang="ko-KR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(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월 소득 </a:t>
            </a:r>
            <a:r>
              <a:rPr xmlns:mc="http://schemas.openxmlformats.org/markup-compatibility/2006" xmlns:hp="http://schemas.haansoft.com/office/presentation/8.0" lang="en-US" altLang="ko-KR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500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만원 이상</a:t>
            </a:r>
            <a:r>
              <a:rPr xmlns:mc="http://schemas.openxmlformats.org/markup-compatibility/2006" xmlns:hp="http://schemas.haansoft.com/office/presentation/8.0" lang="en-US" altLang="ko-KR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) </a:t>
            </a:r>
            <a:endParaRPr xmlns:mc="http://schemas.openxmlformats.org/markup-compatibility/2006" xmlns:hp="http://schemas.haansoft.com/office/presentation/8.0" lang="en-US" altLang="ko-KR" sz="2100" mc:Ignorable="hp" hp:hslEmbossed="0"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휴먼옛체"/>
              <a:ea typeface="휴먼옛체"/>
            </a:endParaRPr>
          </a:p>
          <a:p>
            <a:pPr marL="0" indent="0">
              <a:buNone/>
              <a:defRPr/>
            </a:pP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    세계 최초 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스마트 팜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 </a:t>
            </a:r>
            <a:r>
              <a:rPr xmlns:mc="http://schemas.openxmlformats.org/markup-compatibility/2006" xmlns:hp="http://schemas.haansoft.com/office/presentation/8.0" lang="ko-KR" altLang="en-US" sz="2100" u="sng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새싹인삼재배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 사업에 초대합니다</a:t>
            </a:r>
            <a:r>
              <a:rPr xmlns:mc="http://schemas.openxmlformats.org/markup-compatibility/2006" xmlns:hp="http://schemas.haansoft.com/office/presentation/8.0" lang="en-US" altLang="ko-KR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.</a:t>
            </a:r>
            <a:endParaRPr xmlns:mc="http://schemas.openxmlformats.org/markup-compatibility/2006" xmlns:hp="http://schemas.haansoft.com/office/presentation/8.0" lang="en-US" altLang="ko-KR" sz="2100" mc:Ignorable="hp" hp:hslEmbossed="0"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휴먼옛체"/>
              <a:ea typeface="휴먼옛체"/>
            </a:endParaRPr>
          </a:p>
          <a:p>
            <a:pPr lvl="0">
              <a:defRPr/>
            </a:pPr>
            <a:endParaRPr xmlns:mc="http://schemas.openxmlformats.org/markup-compatibility/2006" xmlns:hp="http://schemas.haansoft.com/office/presentation/8.0" lang="en-US" altLang="ko-KR" sz="2100" i="1" mc:Ignorable="hp" hp:hslEmbossed="0"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휴먼옛체"/>
              <a:ea typeface="휴먼옛체"/>
            </a:endParaRPr>
          </a:p>
          <a:p>
            <a:pPr lvl="0">
              <a:defRPr/>
            </a:pP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이제는 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solidFill>
                  <a:srgbClr val="c49dd6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집에서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 각종 채소와 새싹 인삼을 직접 재배해서 드실 수 </a:t>
            </a:r>
            <a:endParaRPr xmlns:mc="http://schemas.openxmlformats.org/markup-compatibility/2006" xmlns:hp="http://schemas.haansoft.com/office/presentation/8.0" lang="ko-KR" altLang="en-US" sz="2100" mc:Ignorable="hp" hp:hslEmbossed="0"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휴먼옛체"/>
              <a:ea typeface="휴먼옛체"/>
            </a:endParaRPr>
          </a:p>
          <a:p>
            <a:pPr marL="0" indent="0">
              <a:buNone/>
              <a:defRPr/>
            </a:pPr>
            <a:r>
              <a:rPr xmlns:mc="http://schemas.openxmlformats.org/markup-compatibility/2006" xmlns:hp="http://schemas.haansoft.com/office/presentation/8.0" lang="en-US" altLang="ko-KR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    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있으며 </a:t>
            </a:r>
            <a:r>
              <a:rPr xmlns:mc="http://schemas.openxmlformats.org/markup-compatibility/2006" xmlns:hp="http://schemas.haansoft.com/office/presentation/8.0" lang="en-US" altLang="ko-KR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(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월</a:t>
            </a:r>
            <a:r>
              <a:rPr xmlns:mc="http://schemas.openxmlformats.org/markup-compatibility/2006" xmlns:hp="http://schemas.haansoft.com/office/presentation/8.0" lang="en-US" altLang="ko-KR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2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회 </a:t>
            </a:r>
            <a:r>
              <a:rPr xmlns:mc="http://schemas.openxmlformats.org/markup-compatibility/2006" xmlns:hp="http://schemas.haansoft.com/office/presentation/8.0" lang="en-US" altLang="ko-KR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3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시간</a:t>
            </a:r>
            <a:r>
              <a:rPr xmlns:mc="http://schemas.openxmlformats.org/markup-compatibility/2006" xmlns:hp="http://schemas.haansoft.com/office/presentation/8.0" lang="en-US" altLang="ko-KR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)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 이면 재배가 가능하며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solidFill>
                  <a:srgbClr val="9c3b00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 고수익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을 올릴 수 있습니다</a:t>
            </a:r>
            <a:r>
              <a:rPr xmlns:mc="http://schemas.openxmlformats.org/markup-compatibility/2006" xmlns:hp="http://schemas.haansoft.com/office/presentation/8.0" lang="en-US" altLang="ko-KR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.</a:t>
            </a:r>
            <a:endParaRPr xmlns:mc="http://schemas.openxmlformats.org/markup-compatibility/2006" xmlns:hp="http://schemas.haansoft.com/office/presentation/8.0" lang="en-US" altLang="ko-KR" sz="2100" mc:Ignorable="hp" hp:hslEmbossed="0"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휴먼옛체"/>
              <a:ea typeface="휴먼옛체"/>
            </a:endParaRPr>
          </a:p>
          <a:p>
            <a:pPr lvl="0">
              <a:defRPr/>
            </a:pPr>
            <a:endParaRPr xmlns:mc="http://schemas.openxmlformats.org/markup-compatibility/2006" xmlns:hp="http://schemas.haansoft.com/office/presentation/8.0" lang="en-US" altLang="ko-KR" sz="2100" mc:Ignorable="hp" hp:hslEmbossed="0"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휴먼옛체"/>
              <a:ea typeface="휴먼옛체"/>
            </a:endParaRPr>
          </a:p>
          <a:p>
            <a:pPr lvl="0">
              <a:defRPr/>
            </a:pPr>
            <a:r>
              <a:rPr xmlns:mc="http://schemas.openxmlformats.org/markup-compatibility/2006" xmlns:hp="http://schemas.haansoft.com/office/presentation/8.0" lang="en-US" altLang="ko-KR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65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세 미만이면 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solidFill>
                  <a:srgbClr val="f9b8b8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휴먼옛체"/>
                <a:ea typeface="휴먼옛체"/>
              </a:rPr>
              <a:t>누구나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 귀농</a:t>
            </a:r>
            <a:r>
              <a:rPr xmlns:mc="http://schemas.openxmlformats.org/markup-compatibility/2006" xmlns:hp="http://schemas.haansoft.com/office/presentation/8.0" lang="en-US" altLang="ko-KR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/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귀촌 </a:t>
            </a:r>
            <a:r>
              <a:rPr xmlns:mc="http://schemas.openxmlformats.org/markup-compatibility/2006" xmlns:hp="http://schemas.haansoft.com/office/presentation/8.0" lang="en-US" altLang="ko-KR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3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억</a:t>
            </a:r>
            <a:r>
              <a:rPr xmlns:mc="http://schemas.openxmlformats.org/markup-compatibility/2006" xmlns:hp="http://schemas.haansoft.com/office/presentation/8.0" lang="en-US" altLang="ko-KR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7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천</a:t>
            </a:r>
            <a:r>
              <a:rPr xmlns:mc="http://schemas.openxmlformats.org/markup-compatibility/2006" xmlns:hp="http://schemas.haansoft.com/office/presentation/8.0" lang="en-US" altLang="ko-KR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5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백만원 정부자금을 </a:t>
            </a:r>
            <a:endParaRPr xmlns:mc="http://schemas.openxmlformats.org/markup-compatibility/2006" xmlns:hp="http://schemas.haansoft.com/office/presentation/8.0" lang="ko-KR" altLang="en-US" sz="2100" mc:Ignorable="hp" hp:hslEmbossed="0"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휴먼옛체"/>
              <a:ea typeface="휴먼옛체"/>
            </a:endParaRPr>
          </a:p>
          <a:p>
            <a:pPr marL="0" indent="0">
              <a:buNone/>
              <a:defRPr/>
            </a:pP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    지원 받아서 양평</a:t>
            </a:r>
            <a:r>
              <a:rPr xmlns:mc="http://schemas.openxmlformats.org/markup-compatibility/2006" xmlns:hp="http://schemas.haansoft.com/office/presentation/8.0" lang="en-US" altLang="ko-KR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/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가평군 외 전국 군</a:t>
            </a:r>
            <a:r>
              <a:rPr xmlns:mc="http://schemas.openxmlformats.org/markup-compatibility/2006" xmlns:hp="http://schemas.haansoft.com/office/presentation/8.0" lang="en-US" altLang="ko-KR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.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지역에 창업을 할 수 있으며 </a:t>
            </a:r>
            <a:endParaRPr xmlns:mc="http://schemas.openxmlformats.org/markup-compatibility/2006" xmlns:hp="http://schemas.haansoft.com/office/presentation/8.0" lang="ko-KR" altLang="en-US" sz="2100" mc:Ignorable="hp" hp:hslEmbossed="0"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휴먼옛체"/>
              <a:ea typeface="휴먼옛체"/>
            </a:endParaRPr>
          </a:p>
          <a:p>
            <a:pPr marL="0" indent="0">
              <a:buNone/>
              <a:defRPr/>
            </a:pPr>
            <a:r>
              <a:rPr xmlns:mc="http://schemas.openxmlformats.org/markup-compatibility/2006" xmlns:hp="http://schemas.haansoft.com/office/presentation/8.0" lang="en-US" altLang="ko-KR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    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전원주택 까지도 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solidFill>
                  <a:srgbClr val="dea900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미래를 준비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 할 수 있습니다</a:t>
            </a:r>
            <a:r>
              <a:rPr xmlns:mc="http://schemas.openxmlformats.org/markup-compatibility/2006" xmlns:hp="http://schemas.haansoft.com/office/presentation/8.0" lang="en-US" altLang="ko-KR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.</a:t>
            </a:r>
            <a:endParaRPr xmlns:mc="http://schemas.openxmlformats.org/markup-compatibility/2006" xmlns:hp="http://schemas.haansoft.com/office/presentation/8.0" lang="en-US" altLang="ko-KR" sz="2100" mc:Ignorable="hp" hp:hslEmbossed="0"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휴먼옛체"/>
              <a:ea typeface="휴먼옛체"/>
            </a:endParaRPr>
          </a:p>
          <a:p>
            <a:pPr lvl="0">
              <a:defRPr/>
            </a:pPr>
            <a:endParaRPr xmlns:mc="http://schemas.openxmlformats.org/markup-compatibility/2006" xmlns:hp="http://schemas.haansoft.com/office/presentation/8.0" lang="en-US" altLang="ko-KR" sz="2100" mc:Ignorable="hp" hp:hslEmbossed="0"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휴먼옛체"/>
              <a:ea typeface="휴먼옛체"/>
            </a:endParaRPr>
          </a:p>
          <a:p>
            <a:pPr lvl="0">
              <a:defRPr/>
            </a:pP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검토 후 연락주시면 전국 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solidFill>
                  <a:srgbClr val="096498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현장</a:t>
            </a:r>
            <a:r>
              <a:rPr xmlns:mc="http://schemas.openxmlformats.org/markup-compatibility/2006" xmlns:hp="http://schemas.haansoft.com/office/presentation/8.0" lang="ko-KR" altLang="en-US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을 보여드리겠습니다</a:t>
            </a:r>
            <a:r>
              <a:rPr xmlns:mc="http://schemas.openxmlformats.org/markup-compatibility/2006" xmlns:hp="http://schemas.haansoft.com/office/presentation/8.0" lang="en-US" altLang="ko-KR" sz="21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휴먼옛체"/>
                <a:ea typeface="휴먼옛체"/>
              </a:rPr>
              <a:t>.</a:t>
            </a:r>
            <a:endParaRPr xmlns:mc="http://schemas.openxmlformats.org/markup-compatibility/2006" xmlns:hp="http://schemas.haansoft.com/office/presentation/8.0" lang="ko-KR" altLang="en-US" sz="2100" mc:Ignorable="hp" hp:hslEmbossed="0"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휴먼옛체"/>
              <a:ea typeface="휴먼옛체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81779" y="-177035"/>
            <a:ext cx="6008588" cy="918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5400" b="1">
                <a:solidFill>
                  <a:schemeClr val="accent2"/>
                </a:solidFill>
                <a:latin typeface="HY헤드라인M"/>
                <a:ea typeface="HY헤드라인M"/>
              </a:rPr>
              <a:t>  </a:t>
            </a:r>
            <a:r>
              <a:rPr xmlns:mc="http://schemas.openxmlformats.org/markup-compatibility/2006" xmlns:hp="http://schemas.haansoft.com/office/presentation/8.0" lang="ko-KR" altLang="en-US" sz="5400" b="1" mc:Ignorable="hp" hp:hslEmbossed="0">
                <a:solidFill>
                  <a:schemeClr val="accent2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HY헤드라인M"/>
                <a:ea typeface="HY헤드라인M"/>
              </a:rPr>
              <a:t> </a:t>
            </a:r>
            <a:r>
              <a:rPr xmlns:mc="http://schemas.openxmlformats.org/markup-compatibility/2006" xmlns:hp="http://schemas.haansoft.com/office/presentation/8.0" lang="ko-KR" altLang="en-US" sz="4900" b="1" mc:Ignorable="hp" hp:hslEmbossed="0">
                <a:solidFill>
                  <a:schemeClr val="accent2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HY헤드라인M"/>
                <a:ea typeface="HY헤드라인M"/>
              </a:rPr>
              <a:t> </a:t>
            </a:r>
            <a:r>
              <a:rPr lang="ko-KR" altLang="en-US" sz="4500" b="1">
                <a:solidFill>
                  <a:schemeClr val="accent2"/>
                </a:solidFill>
                <a:latin typeface="굴림체"/>
                <a:ea typeface="굴림체"/>
              </a:rPr>
              <a:t>※ 긴급특보 ※</a:t>
            </a:r>
            <a:endParaRPr lang="ko-KR" altLang="en-US" sz="4500" b="1">
              <a:solidFill>
                <a:schemeClr val="accent2"/>
              </a:solidFill>
              <a:latin typeface="굴림체"/>
              <a:ea typeface="굴림체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678" y="1310660"/>
            <a:ext cx="11852030" cy="3021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ko-KR" altLang="en-US" sz="3600" b="1">
                <a:latin typeface="HY헤드라인M"/>
                <a:ea typeface="HY헤드라인M"/>
              </a:rPr>
              <a:t> </a:t>
            </a:r>
            <a:r>
              <a:rPr lang="ko-KR" altLang="en-US" sz="4800" b="1">
                <a:latin typeface="HY헤드라인M"/>
                <a:ea typeface="HY헤드라인M"/>
              </a:rPr>
              <a:t>정부와 시</a:t>
            </a:r>
            <a:r>
              <a:rPr lang="en-US" altLang="ko-KR" sz="4800" b="1">
                <a:latin typeface="HY헤드라인M"/>
                <a:ea typeface="HY헤드라인M"/>
              </a:rPr>
              <a:t>/</a:t>
            </a:r>
            <a:r>
              <a:rPr lang="ko-KR" altLang="en-US" sz="4800" b="1">
                <a:latin typeface="HY헤드라인M"/>
                <a:ea typeface="HY헤드라인M"/>
              </a:rPr>
              <a:t>군 </a:t>
            </a:r>
            <a:r>
              <a:rPr lang="en-US" altLang="ko-KR" sz="4800" b="1">
                <a:latin typeface="HY헤드라인M"/>
                <a:ea typeface="HY헤드라인M"/>
              </a:rPr>
              <a:t>1</a:t>
            </a:r>
            <a:r>
              <a:rPr lang="ko-KR" altLang="en-US" sz="4800" b="1">
                <a:latin typeface="HY헤드라인M"/>
                <a:ea typeface="HY헤드라인M"/>
              </a:rPr>
              <a:t>가구당 </a:t>
            </a:r>
            <a:r>
              <a:rPr lang="en-US" altLang="ko-KR" sz="4800" b="1">
                <a:latin typeface="HY헤드라인M"/>
                <a:ea typeface="HY헤드라인M"/>
              </a:rPr>
              <a:t>3</a:t>
            </a:r>
            <a:r>
              <a:rPr lang="ko-KR" altLang="en-US" sz="4800" b="1">
                <a:latin typeface="HY헤드라인M"/>
                <a:ea typeface="HY헤드라인M"/>
              </a:rPr>
              <a:t>억</a:t>
            </a:r>
            <a:r>
              <a:rPr lang="en-US" altLang="ko-KR" sz="4800" b="1">
                <a:latin typeface="HY헤드라인M"/>
                <a:ea typeface="HY헤드라인M"/>
              </a:rPr>
              <a:t>7</a:t>
            </a:r>
            <a:r>
              <a:rPr lang="ko-KR" altLang="en-US" sz="4800" b="1">
                <a:latin typeface="HY헤드라인M"/>
                <a:ea typeface="HY헤드라인M"/>
              </a:rPr>
              <a:t>천</a:t>
            </a:r>
            <a:r>
              <a:rPr lang="en-US" altLang="ko-KR" sz="4800" b="1">
                <a:latin typeface="HY헤드라인M"/>
                <a:ea typeface="HY헤드라인M"/>
              </a:rPr>
              <a:t>5</a:t>
            </a:r>
            <a:r>
              <a:rPr lang="ko-KR" altLang="en-US" sz="4800" b="1">
                <a:latin typeface="HY헤드라인M"/>
                <a:ea typeface="HY헤드라인M"/>
              </a:rPr>
              <a:t>백만원 지원 </a:t>
            </a:r>
            <a:endParaRPr lang="ko-KR" altLang="en-US" sz="4800" b="1">
              <a:latin typeface="HY헤드라인M"/>
              <a:ea typeface="HY헤드라인M"/>
            </a:endParaRPr>
          </a:p>
          <a:p>
            <a:pPr latinLnBrk="0">
              <a:defRPr/>
            </a:pPr>
            <a:r>
              <a:rPr lang="ko-KR" altLang="en-US" sz="3600" b="1">
                <a:latin typeface="HY헤드라인M"/>
                <a:ea typeface="HY헤드라인M"/>
              </a:rPr>
              <a:t>     세계최초 </a:t>
            </a:r>
            <a:r>
              <a:rPr lang="en-US" altLang="ko-KR" sz="3600" b="1">
                <a:latin typeface="HY헤드라인M"/>
                <a:ea typeface="HY헤드라인M"/>
              </a:rPr>
              <a:t>LED </a:t>
            </a:r>
            <a:r>
              <a:rPr lang="ko-KR" altLang="en-US" sz="3600" b="1">
                <a:latin typeface="HY헤드라인M"/>
                <a:ea typeface="HY헤드라인M"/>
              </a:rPr>
              <a:t>새싹 인삼재배 </a:t>
            </a:r>
            <a:r>
              <a:rPr lang="en-US" altLang="ko-KR" sz="3600" b="1">
                <a:latin typeface="HY헤드라인M"/>
                <a:ea typeface="HY헤드라인M"/>
              </a:rPr>
              <a:t>(</a:t>
            </a:r>
            <a:r>
              <a:rPr lang="ko-KR" altLang="en-US" sz="3600">
                <a:latin typeface="HY헤드라인M"/>
                <a:ea typeface="HY헤드라인M"/>
              </a:rPr>
              <a:t>도시형 신 창조 농업</a:t>
            </a:r>
            <a:r>
              <a:rPr lang="en-US" altLang="ko-KR" sz="3600">
                <a:latin typeface="HY헤드라인M"/>
                <a:ea typeface="HY헤드라인M"/>
              </a:rPr>
              <a:t>)</a:t>
            </a:r>
            <a:endParaRPr lang="en-US" altLang="ko-KR" sz="3600">
              <a:latin typeface="HY헤드라인M"/>
              <a:ea typeface="HY헤드라인M"/>
            </a:endParaRPr>
          </a:p>
          <a:p>
            <a:pPr latinLnBrk="0">
              <a:defRPr/>
            </a:pPr>
            <a:r>
              <a:rPr lang="ko-KR" altLang="en-US" sz="3600" b="1">
                <a:latin typeface="HY헤드라인M"/>
                <a:ea typeface="HY헤드라인M"/>
              </a:rPr>
              <a:t>        월 수입 </a:t>
            </a:r>
            <a:r>
              <a:rPr lang="en-US" altLang="ko-KR" sz="3600" b="1">
                <a:latin typeface="HY헤드라인M"/>
                <a:ea typeface="HY헤드라인M"/>
              </a:rPr>
              <a:t>500</a:t>
            </a:r>
            <a:r>
              <a:rPr lang="ko-KR" altLang="en-US" sz="3600" b="1">
                <a:latin typeface="HY헤드라인M"/>
                <a:ea typeface="HY헤드라인M"/>
              </a:rPr>
              <a:t>만원</a:t>
            </a:r>
            <a:r>
              <a:rPr lang="en-US" altLang="ko-KR" sz="3600" b="1">
                <a:latin typeface="HY헤드라인M"/>
                <a:ea typeface="HY헤드라인M"/>
              </a:rPr>
              <a:t>-1000</a:t>
            </a:r>
            <a:r>
              <a:rPr lang="ko-KR" altLang="en-US" sz="3600" b="1">
                <a:latin typeface="HY헤드라인M"/>
                <a:ea typeface="HY헤드라인M"/>
              </a:rPr>
              <a:t>만원이상 고소득 가능</a:t>
            </a:r>
            <a:endParaRPr lang="ko-KR" altLang="en-US" sz="3600" b="1">
              <a:latin typeface="HY헤드라인M"/>
              <a:ea typeface="HY헤드라인M"/>
            </a:endParaRPr>
          </a:p>
          <a:p>
            <a:pPr>
              <a:defRPr/>
            </a:pPr>
            <a:r>
              <a:rPr lang="en-US" altLang="ko-KR" sz="2400" b="1">
                <a:latin typeface="HY헤드라인M"/>
                <a:ea typeface="HY헤드라인M"/>
              </a:rPr>
              <a:t>                                     </a:t>
            </a:r>
            <a:endParaRPr lang="en-US" altLang="ko-KR" sz="2400" b="1">
              <a:latin typeface="HY헤드라인M"/>
              <a:ea typeface="HY헤드라인M"/>
            </a:endParaRPr>
          </a:p>
          <a:p>
            <a:pPr>
              <a:defRPr/>
            </a:pPr>
            <a:r>
              <a:rPr lang="en-US" altLang="ko-KR" sz="2400" b="1">
                <a:latin typeface="HY헤드라인M"/>
                <a:ea typeface="HY헤드라인M"/>
              </a:rPr>
              <a:t> </a:t>
            </a:r>
            <a:endParaRPr lang="en-US" altLang="ko-KR" sz="2400" b="1">
              <a:latin typeface="HY헤드라인M"/>
              <a:ea typeface="HY헤드라인M"/>
            </a:endParaRPr>
          </a:p>
          <a:p>
            <a:pPr>
              <a:defRPr/>
            </a:pPr>
            <a:r>
              <a:rPr lang="en-US" altLang="ko-KR" sz="2400" b="1">
                <a:latin typeface="HY헤드라인M"/>
                <a:ea typeface="HY헤드라인M"/>
              </a:rPr>
              <a:t>                                     </a:t>
            </a:r>
            <a:endParaRPr lang="en-US" altLang="ko-KR" sz="2400" b="1">
              <a:latin typeface="HY헤드라인M"/>
              <a:ea typeface="HY헤드라인M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10557" y="138869"/>
            <a:ext cx="7145441" cy="10974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5400" b="1">
                <a:solidFill>
                  <a:schemeClr val="accent2"/>
                </a:solidFill>
                <a:latin typeface="HY헤드라인M"/>
                <a:ea typeface="HY헤드라인M"/>
              </a:rPr>
              <a:t>     </a:t>
            </a:r>
            <a:r>
              <a:rPr lang="en-US" altLang="ko-KR" sz="5400" b="1">
                <a:solidFill>
                  <a:schemeClr val="accent2"/>
                </a:solidFill>
                <a:latin typeface="HY헤드라인M"/>
                <a:ea typeface="HY헤드라인M"/>
              </a:rPr>
              <a:t>-</a:t>
            </a:r>
            <a:r>
              <a:rPr lang="ko-KR" altLang="en-US" sz="6600" b="1">
                <a:solidFill>
                  <a:schemeClr val="accent2"/>
                </a:solidFill>
                <a:latin typeface="HY헤드라인M"/>
                <a:ea typeface="HY헤드라인M"/>
              </a:rPr>
              <a:t>긴 급 특 보</a:t>
            </a:r>
            <a:r>
              <a:rPr lang="en-US" altLang="ko-KR" sz="6600" b="1">
                <a:solidFill>
                  <a:schemeClr val="accent2"/>
                </a:solidFill>
                <a:latin typeface="HY헤드라인M"/>
                <a:ea typeface="HY헤드라인M"/>
              </a:rPr>
              <a:t>-</a:t>
            </a:r>
            <a:endParaRPr lang="en-US" altLang="ko-KR" sz="6600" b="1">
              <a:solidFill>
                <a:schemeClr val="accent2"/>
              </a:solidFill>
              <a:latin typeface="HY헤드라인M"/>
              <a:ea typeface="HY헤드라인M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549788" y="3429000"/>
            <a:ext cx="3642213" cy="3430181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009721" y="3429000"/>
            <a:ext cx="5537557" cy="34290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0" y="3429000"/>
            <a:ext cx="2992582" cy="3429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-526472" y="0"/>
            <a:ext cx="9518073" cy="706582"/>
          </a:xfrm>
        </p:spPr>
        <p:txBody>
          <a:bodyPr>
            <a:noAutofit/>
          </a:bodyPr>
          <a:lstStyle/>
          <a:p>
            <a:pPr lvl="0">
              <a:defRPr/>
            </a:pPr>
            <a:r>
              <a:rPr lang="ko-KR" altLang="en-US" sz="3600" b="1">
                <a:latin typeface="HY헤드라인M"/>
                <a:ea typeface="HY헤드라인M"/>
              </a:rPr>
              <a:t>창업지원 자금 및 주택 지원 자금 정책 </a:t>
            </a:r>
            <a:endParaRPr lang="ko-KR" altLang="en-US" sz="3600">
              <a:latin typeface="HY헤드라인M"/>
              <a:ea typeface="HY헤드라인M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24766" y="967221"/>
            <a:ext cx="11179286" cy="5655426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ko-KR" altLang="en-US" sz="2000">
                <a:solidFill>
                  <a:schemeClr val="accent1"/>
                </a:solidFill>
                <a:latin typeface="HY헤드라인M"/>
                <a:ea typeface="HY헤드라인M"/>
              </a:rPr>
              <a:t>세상에는 여러분이 모르는 세상이 있습니다</a:t>
            </a:r>
            <a:r>
              <a:rPr lang="en-US" altLang="ko-KR" sz="2000">
                <a:solidFill>
                  <a:schemeClr val="accent1"/>
                </a:solidFill>
                <a:latin typeface="HY헤드라인M"/>
                <a:ea typeface="HY헤드라인M"/>
              </a:rPr>
              <a:t>.</a:t>
            </a:r>
            <a:endParaRPr lang="en-US" altLang="ko-KR" sz="2000">
              <a:solidFill>
                <a:schemeClr val="accent1"/>
              </a:solidFill>
              <a:latin typeface="HY헤드라인M"/>
              <a:ea typeface="HY헤드라인M"/>
            </a:endParaRPr>
          </a:p>
          <a:p>
            <a:pPr algn="l">
              <a:defRPr/>
            </a:pPr>
            <a:r>
              <a:rPr lang="ko-KR" altLang="en-US" sz="2000" b="1">
                <a:solidFill>
                  <a:schemeClr val="accent4"/>
                </a:solidFill>
                <a:latin typeface="HY헤드라인M"/>
                <a:ea typeface="HY헤드라인M"/>
              </a:rPr>
              <a:t>도시 생활과 전원생활을 동시에 가능한 새로운 삶의 현장으로 모십니다</a:t>
            </a:r>
            <a:r>
              <a:rPr lang="en-US" altLang="ko-KR" sz="2000" b="1">
                <a:solidFill>
                  <a:schemeClr val="accent4"/>
                </a:solidFill>
                <a:latin typeface="HY헤드라인M"/>
                <a:ea typeface="HY헤드라인M"/>
              </a:rPr>
              <a:t>.</a:t>
            </a:r>
            <a:endParaRPr lang="en-US" altLang="ko-KR" sz="2000" b="1">
              <a:solidFill>
                <a:schemeClr val="accent4"/>
              </a:solidFill>
              <a:latin typeface="HY헤드라인M"/>
              <a:ea typeface="HY헤드라인M"/>
            </a:endParaRPr>
          </a:p>
          <a:p>
            <a:pPr algn="l">
              <a:defRPr/>
            </a:pPr>
            <a:r>
              <a:rPr lang="ko-KR" altLang="en-US" sz="2000" b="1">
                <a:solidFill>
                  <a:schemeClr val="accent4"/>
                </a:solidFill>
                <a:latin typeface="HY헤드라인M"/>
                <a:ea typeface="HY헤드라인M"/>
              </a:rPr>
              <a:t>정부와 기업이 </a:t>
            </a:r>
            <a:r>
              <a:rPr lang="ko-KR" altLang="en-US" sz="2000">
                <a:latin typeface="HY헤드라인M"/>
                <a:ea typeface="HY헤드라인M"/>
              </a:rPr>
              <a:t>엄청난 지원과 혜택을 통해 도시형 신 창조 농업을 세계최초 개발한 </a:t>
            </a:r>
            <a:endParaRPr lang="ko-KR" altLang="en-US" sz="2000">
              <a:latin typeface="HY헤드라인M"/>
              <a:ea typeface="HY헤드라인M"/>
            </a:endParaRPr>
          </a:p>
          <a:p>
            <a:pPr algn="l">
              <a:defRPr/>
            </a:pPr>
            <a:r>
              <a:rPr lang="en-US" altLang="ko-KR" sz="2000">
                <a:latin typeface="HY헤드라인M"/>
                <a:ea typeface="HY헤드라인M"/>
              </a:rPr>
              <a:t>LED</a:t>
            </a:r>
            <a:r>
              <a:rPr lang="ko-KR" altLang="en-US" sz="2000">
                <a:latin typeface="HY헤드라인M"/>
                <a:ea typeface="HY헤드라인M"/>
              </a:rPr>
              <a:t>새싹 인삼 재배</a:t>
            </a:r>
            <a:r>
              <a:rPr lang="ko-KR" altLang="en-US" sz="2000" b="1">
                <a:latin typeface="HY헤드라인M"/>
                <a:ea typeface="HY헤드라인M"/>
              </a:rPr>
              <a:t>를</a:t>
            </a:r>
            <a:r>
              <a:rPr lang="ko-KR" altLang="en-US" sz="2000" b="1">
                <a:solidFill>
                  <a:schemeClr val="accent4"/>
                </a:solidFill>
                <a:latin typeface="HY헤드라인M"/>
                <a:ea typeface="HY헤드라인M"/>
              </a:rPr>
              <a:t> 통해 고소득을 올릴 수 있는 현장에 </a:t>
            </a:r>
            <a:r>
              <a:rPr lang="ko-KR" altLang="en-US" sz="2000" b="1">
                <a:latin typeface="HY헤드라인M"/>
                <a:ea typeface="HY헤드라인M"/>
              </a:rPr>
              <a:t>여러분을 초대합니다</a:t>
            </a:r>
            <a:r>
              <a:rPr lang="en-US" altLang="ko-KR" sz="2000" b="1">
                <a:latin typeface="HY헤드라인M"/>
                <a:ea typeface="HY헤드라인M"/>
              </a:rPr>
              <a:t>.</a:t>
            </a:r>
            <a:endParaRPr lang="en-US" altLang="ko-KR" sz="2000" b="1">
              <a:latin typeface="HY헤드라인M"/>
              <a:ea typeface="HY헤드라인M"/>
            </a:endParaRPr>
          </a:p>
          <a:p>
            <a:pPr latinLnBrk="0">
              <a:defRPr/>
            </a:pPr>
            <a:endParaRPr lang="en-US" altLang="ko-KR" sz="1600" b="1">
              <a:latin typeface="HY헤드라인M"/>
              <a:ea typeface="HY헤드라인M"/>
            </a:endParaRPr>
          </a:p>
          <a:p>
            <a:pPr algn="l" latinLnBrk="0">
              <a:defRPr/>
            </a:pPr>
            <a:r>
              <a:rPr lang="en-US" altLang="ko-KR" sz="2000" b="1">
                <a:latin typeface="HY헤드라인M"/>
                <a:ea typeface="HY헤드라인M"/>
              </a:rPr>
              <a:t>1. </a:t>
            </a:r>
            <a:r>
              <a:rPr lang="ko-KR" altLang="en-US" sz="2000" b="1">
                <a:latin typeface="HY헤드라인M"/>
                <a:ea typeface="HY헤드라인M"/>
              </a:rPr>
              <a:t>대상 </a:t>
            </a:r>
            <a:r>
              <a:rPr lang="en-US" altLang="ko-KR" sz="2000" b="1">
                <a:latin typeface="HY헤드라인M"/>
                <a:ea typeface="HY헤드라인M"/>
              </a:rPr>
              <a:t>– </a:t>
            </a:r>
            <a:r>
              <a:rPr lang="ko-KR" altLang="en-US" sz="2000" b="1">
                <a:latin typeface="HY헤드라인M"/>
                <a:ea typeface="HY헤드라인M"/>
              </a:rPr>
              <a:t>만</a:t>
            </a:r>
            <a:r>
              <a:rPr lang="en-US" altLang="ko-KR" sz="2000" b="1">
                <a:latin typeface="HY헤드라인M"/>
                <a:ea typeface="HY헤드라인M"/>
              </a:rPr>
              <a:t>20</a:t>
            </a:r>
            <a:r>
              <a:rPr lang="ko-KR" altLang="en-US" sz="2000" b="1">
                <a:latin typeface="HY헤드라인M"/>
                <a:ea typeface="HY헤드라인M"/>
              </a:rPr>
              <a:t>세 이상 </a:t>
            </a:r>
            <a:r>
              <a:rPr lang="en-US" altLang="ko-KR" sz="2000" b="1">
                <a:latin typeface="HY헤드라인M"/>
                <a:ea typeface="HY헤드라인M"/>
              </a:rPr>
              <a:t>– 65</a:t>
            </a:r>
            <a:r>
              <a:rPr lang="ko-KR" altLang="en-US" sz="2000" b="1">
                <a:latin typeface="HY헤드라인M"/>
                <a:ea typeface="HY헤드라인M"/>
              </a:rPr>
              <a:t>세까지 </a:t>
            </a:r>
            <a:r>
              <a:rPr lang="en-US" altLang="ko-KR" sz="2000" b="1">
                <a:latin typeface="HY헤드라인M"/>
                <a:ea typeface="HY헤드라인M"/>
              </a:rPr>
              <a:t>(65</a:t>
            </a:r>
            <a:r>
              <a:rPr lang="ko-KR" altLang="en-US" sz="2000" b="1">
                <a:latin typeface="HY헤드라인M"/>
                <a:ea typeface="HY헤드라인M"/>
              </a:rPr>
              <a:t>세 이상인 분도 자녀로 신청가능</a:t>
            </a:r>
            <a:r>
              <a:rPr lang="en-US" altLang="ko-KR" sz="2000" b="1">
                <a:latin typeface="HY헤드라인M"/>
                <a:ea typeface="HY헤드라인M"/>
              </a:rPr>
              <a:t>)</a:t>
            </a:r>
            <a:endParaRPr lang="en-US" altLang="ko-KR" sz="2000" b="1">
              <a:latin typeface="HY헤드라인M"/>
              <a:ea typeface="HY헤드라인M"/>
            </a:endParaRPr>
          </a:p>
          <a:p>
            <a:pPr algn="l" latinLnBrk="0">
              <a:defRPr/>
            </a:pPr>
            <a:r>
              <a:rPr lang="en-US" altLang="ko-KR" sz="2000" b="1">
                <a:latin typeface="HY헤드라인M"/>
                <a:ea typeface="HY헤드라인M"/>
              </a:rPr>
              <a:t>2. </a:t>
            </a:r>
            <a:r>
              <a:rPr lang="ko-KR" altLang="en-US" sz="2000" b="1">
                <a:latin typeface="HY헤드라인M"/>
                <a:ea typeface="HY헤드라인M"/>
              </a:rPr>
              <a:t>지원 금액 </a:t>
            </a:r>
            <a:r>
              <a:rPr lang="en-US" altLang="ko-KR" sz="2000" b="1">
                <a:latin typeface="HY헤드라인M"/>
                <a:ea typeface="HY헤드라인M"/>
              </a:rPr>
              <a:t>– </a:t>
            </a:r>
            <a:r>
              <a:rPr lang="ko-KR" altLang="en-US" sz="2000" b="1">
                <a:latin typeface="HY헤드라인M"/>
                <a:ea typeface="HY헤드라인M"/>
              </a:rPr>
              <a:t>농업 창업 지원 자금 </a:t>
            </a:r>
            <a:r>
              <a:rPr lang="en-US" altLang="ko-KR" sz="2000" b="1">
                <a:latin typeface="HY헤드라인M"/>
                <a:ea typeface="HY헤드라인M"/>
              </a:rPr>
              <a:t>: </a:t>
            </a:r>
            <a:r>
              <a:rPr lang="ko-KR" altLang="en-US" sz="2000" b="1">
                <a:latin typeface="HY헤드라인M"/>
                <a:ea typeface="HY헤드라인M"/>
              </a:rPr>
              <a:t>개인당 </a:t>
            </a:r>
            <a:r>
              <a:rPr lang="en-US" altLang="ko-KR" sz="2000" b="1">
                <a:latin typeface="HY헤드라인M"/>
                <a:ea typeface="HY헤드라인M"/>
              </a:rPr>
              <a:t>3</a:t>
            </a:r>
            <a:r>
              <a:rPr lang="ko-KR" altLang="en-US" sz="2000" b="1">
                <a:latin typeface="HY헤드라인M"/>
                <a:ea typeface="HY헤드라인M"/>
              </a:rPr>
              <a:t>억 </a:t>
            </a:r>
            <a:r>
              <a:rPr lang="en-US" altLang="ko-KR" sz="2000" b="1">
                <a:latin typeface="HY헤드라인M"/>
                <a:ea typeface="HY헤드라인M"/>
              </a:rPr>
              <a:t>(5</a:t>
            </a:r>
            <a:r>
              <a:rPr lang="ko-KR" altLang="en-US" sz="2000" b="1">
                <a:latin typeface="HY헤드라인M"/>
                <a:ea typeface="HY헤드라인M"/>
              </a:rPr>
              <a:t>년 거치</a:t>
            </a:r>
            <a:r>
              <a:rPr lang="en-US" altLang="ko-KR" sz="2000" b="1">
                <a:latin typeface="HY헤드라인M"/>
                <a:ea typeface="HY헤드라인M"/>
              </a:rPr>
              <a:t>10</a:t>
            </a:r>
            <a:r>
              <a:rPr lang="ko-KR" altLang="en-US" sz="2000" b="1">
                <a:latin typeface="HY헤드라인M"/>
                <a:ea typeface="HY헤드라인M"/>
              </a:rPr>
              <a:t>년 상환</a:t>
            </a:r>
            <a:r>
              <a:rPr lang="en-US" altLang="ko-KR" sz="2000" b="1">
                <a:latin typeface="HY헤드라인M"/>
                <a:ea typeface="HY헤드라인M"/>
              </a:rPr>
              <a:t>)(</a:t>
            </a:r>
            <a:r>
              <a:rPr lang="ko-KR" altLang="en-US" sz="2000" b="1">
                <a:latin typeface="HY헤드라인M"/>
                <a:ea typeface="HY헤드라인M"/>
              </a:rPr>
              <a:t>이자 </a:t>
            </a:r>
            <a:r>
              <a:rPr lang="en-US" altLang="ko-KR" sz="2000" b="1">
                <a:latin typeface="HY헤드라인M"/>
                <a:ea typeface="HY헤드라인M"/>
              </a:rPr>
              <a:t>2%)</a:t>
            </a:r>
            <a:endParaRPr lang="en-US" altLang="ko-KR" sz="2000" b="1">
              <a:latin typeface="HY헤드라인M"/>
              <a:ea typeface="HY헤드라인M"/>
            </a:endParaRPr>
          </a:p>
          <a:p>
            <a:pPr algn="l" latinLnBrk="0">
              <a:defRPr/>
            </a:pPr>
            <a:r>
              <a:rPr lang="en-US" altLang="ko-KR" sz="2000" b="1">
                <a:latin typeface="HY헤드라인M"/>
                <a:ea typeface="HY헤드라인M"/>
              </a:rPr>
              <a:t>3. </a:t>
            </a:r>
            <a:r>
              <a:rPr lang="ko-KR" altLang="en-US" sz="2000" b="1">
                <a:latin typeface="HY헤드라인M"/>
                <a:ea typeface="HY헤드라인M"/>
              </a:rPr>
              <a:t>주택 지원 자금 </a:t>
            </a:r>
            <a:r>
              <a:rPr lang="en-US" altLang="ko-KR" sz="2000" b="1">
                <a:latin typeface="HY헤드라인M"/>
                <a:ea typeface="HY헤드라인M"/>
              </a:rPr>
              <a:t>: 7</a:t>
            </a:r>
            <a:r>
              <a:rPr lang="ko-KR" altLang="en-US" sz="2000" b="1">
                <a:latin typeface="HY헤드라인M"/>
                <a:ea typeface="HY헤드라인M"/>
              </a:rPr>
              <a:t>천</a:t>
            </a:r>
            <a:r>
              <a:rPr lang="en-US" altLang="ko-KR" sz="2000" b="1">
                <a:latin typeface="HY헤드라인M"/>
                <a:ea typeface="HY헤드라인M"/>
              </a:rPr>
              <a:t>5</a:t>
            </a:r>
            <a:r>
              <a:rPr lang="ko-KR" altLang="en-US" sz="2000" b="1">
                <a:latin typeface="HY헤드라인M"/>
                <a:ea typeface="HY헤드라인M"/>
              </a:rPr>
              <a:t>백</a:t>
            </a:r>
            <a:r>
              <a:rPr lang="ko-KR" altLang="en-US" sz="2000" b="1">
                <a:solidFill>
                  <a:srgbClr val="002060"/>
                </a:solidFill>
                <a:latin typeface="HY헤드라인M"/>
                <a:ea typeface="HY헤드라인M"/>
              </a:rPr>
              <a:t> </a:t>
            </a:r>
            <a:r>
              <a:rPr lang="en-US" altLang="ko-KR" sz="2000" b="1">
                <a:solidFill>
                  <a:srgbClr val="002060"/>
                </a:solidFill>
                <a:latin typeface="HY헤드라인M"/>
                <a:ea typeface="HY헤드라인M"/>
              </a:rPr>
              <a:t>(</a:t>
            </a:r>
            <a:r>
              <a:rPr lang="ko-KR" altLang="en-US" sz="2000" b="1">
                <a:solidFill>
                  <a:srgbClr val="002060"/>
                </a:solidFill>
                <a:latin typeface="HY헤드라인M"/>
                <a:ea typeface="HY헤드라인M"/>
              </a:rPr>
              <a:t>정착금</a:t>
            </a:r>
            <a:r>
              <a:rPr lang="en-US" altLang="ko-KR" sz="2000" b="1">
                <a:solidFill>
                  <a:srgbClr val="002060"/>
                </a:solidFill>
                <a:latin typeface="HY헤드라인M"/>
                <a:ea typeface="HY헤드라인M"/>
              </a:rPr>
              <a:t>.</a:t>
            </a:r>
            <a:r>
              <a:rPr lang="ko-KR" altLang="en-US" sz="2000" b="1">
                <a:solidFill>
                  <a:srgbClr val="002060"/>
                </a:solidFill>
                <a:latin typeface="HY헤드라인M"/>
                <a:ea typeface="HY헤드라인M"/>
              </a:rPr>
              <a:t>이사비용</a:t>
            </a:r>
            <a:r>
              <a:rPr lang="en-US" altLang="ko-KR" sz="2000" b="1">
                <a:solidFill>
                  <a:srgbClr val="002060"/>
                </a:solidFill>
                <a:latin typeface="HY헤드라인M"/>
                <a:ea typeface="HY헤드라인M"/>
              </a:rPr>
              <a:t>.</a:t>
            </a:r>
            <a:r>
              <a:rPr lang="ko-KR" altLang="en-US" sz="2000" b="1">
                <a:solidFill>
                  <a:srgbClr val="002060"/>
                </a:solidFill>
                <a:latin typeface="HY헤드라인M"/>
                <a:ea typeface="HY헤드라인M"/>
              </a:rPr>
              <a:t>집들이 등</a:t>
            </a:r>
            <a:r>
              <a:rPr lang="en-US" altLang="ko-KR" sz="2000" b="1">
                <a:solidFill>
                  <a:srgbClr val="002060"/>
                </a:solidFill>
                <a:latin typeface="HY헤드라인M"/>
                <a:ea typeface="HY헤드라인M"/>
              </a:rPr>
              <a:t>…</a:t>
            </a:r>
            <a:r>
              <a:rPr lang="ko-KR" altLang="en-US" sz="2000" b="1">
                <a:solidFill>
                  <a:srgbClr val="002060"/>
                </a:solidFill>
                <a:latin typeface="HY헤드라인M"/>
                <a:ea typeface="HY헤드라인M"/>
              </a:rPr>
              <a:t>지역별 지원</a:t>
            </a:r>
            <a:r>
              <a:rPr lang="en-US" altLang="ko-KR" sz="2000" b="1">
                <a:solidFill>
                  <a:srgbClr val="002060"/>
                </a:solidFill>
                <a:latin typeface="HY헤드라인M"/>
                <a:ea typeface="HY헤드라인M"/>
              </a:rPr>
              <a:t>)</a:t>
            </a:r>
            <a:endParaRPr lang="en-US" altLang="ko-KR" sz="2000" b="1">
              <a:solidFill>
                <a:srgbClr val="002060"/>
              </a:solidFill>
              <a:latin typeface="HY헤드라인M"/>
              <a:ea typeface="HY헤드라인M"/>
            </a:endParaRPr>
          </a:p>
          <a:p>
            <a:pPr algn="l" latinLnBrk="0">
              <a:defRPr/>
            </a:pPr>
            <a:r>
              <a:rPr lang="en-US" altLang="ko-KR" sz="2000" b="1">
                <a:latin typeface="HY헤드라인M"/>
                <a:ea typeface="HY헤드라인M"/>
              </a:rPr>
              <a:t>4. </a:t>
            </a:r>
            <a:r>
              <a:rPr lang="ko-KR" altLang="en-US" sz="2000" b="1">
                <a:latin typeface="HY헤드라인M"/>
                <a:ea typeface="HY헤드라인M"/>
              </a:rPr>
              <a:t>경기도</a:t>
            </a:r>
            <a:r>
              <a:rPr lang="en-US" altLang="ko-KR" sz="2000" b="1">
                <a:latin typeface="HY헤드라인M"/>
                <a:ea typeface="HY헤드라인M"/>
              </a:rPr>
              <a:t>/</a:t>
            </a:r>
            <a:r>
              <a:rPr lang="ko-KR" altLang="en-US" sz="2000" b="1">
                <a:latin typeface="HY헤드라인M"/>
                <a:ea typeface="HY헤드라인M"/>
              </a:rPr>
              <a:t>전라도 </a:t>
            </a:r>
            <a:r>
              <a:rPr lang="en-US" altLang="ko-KR" sz="2000" b="1">
                <a:latin typeface="HY헤드라인M"/>
                <a:ea typeface="HY헤드라인M"/>
              </a:rPr>
              <a:t>/ </a:t>
            </a:r>
            <a:r>
              <a:rPr lang="ko-KR" altLang="en-US" sz="2000" b="1">
                <a:latin typeface="HY헤드라인M"/>
                <a:ea typeface="HY헤드라인M"/>
              </a:rPr>
              <a:t>충청도 </a:t>
            </a:r>
            <a:r>
              <a:rPr lang="en-US" altLang="ko-KR" sz="2000" b="1">
                <a:latin typeface="HY헤드라인M"/>
                <a:ea typeface="HY헤드라인M"/>
              </a:rPr>
              <a:t>/ </a:t>
            </a:r>
            <a:r>
              <a:rPr lang="ko-KR" altLang="en-US" sz="2000" b="1">
                <a:latin typeface="HY헤드라인M"/>
                <a:ea typeface="HY헤드라인M"/>
              </a:rPr>
              <a:t>경상도 </a:t>
            </a:r>
            <a:r>
              <a:rPr lang="en-US" altLang="ko-KR" sz="2000" b="1">
                <a:latin typeface="HY헤드라인M"/>
                <a:ea typeface="HY헤드라인M"/>
              </a:rPr>
              <a:t>/ </a:t>
            </a:r>
            <a:r>
              <a:rPr lang="ko-KR" altLang="en-US" sz="2000" b="1">
                <a:latin typeface="HY헤드라인M"/>
                <a:ea typeface="HY헤드라인M"/>
              </a:rPr>
              <a:t>강원도 </a:t>
            </a:r>
            <a:r>
              <a:rPr lang="en-US" altLang="ko-KR" sz="2000" b="1">
                <a:latin typeface="HY헤드라인M"/>
                <a:ea typeface="HY헤드라인M"/>
              </a:rPr>
              <a:t>(</a:t>
            </a:r>
            <a:r>
              <a:rPr lang="ko-KR" altLang="en-US" sz="2000" b="1">
                <a:latin typeface="HY헤드라인M"/>
                <a:ea typeface="HY헤드라인M"/>
              </a:rPr>
              <a:t>지역별 선착순</a:t>
            </a:r>
            <a:r>
              <a:rPr lang="en-US" altLang="ko-KR" sz="2000" b="1">
                <a:latin typeface="HY헤드라인M"/>
                <a:ea typeface="HY헤드라인M"/>
              </a:rPr>
              <a:t>100</a:t>
            </a:r>
            <a:r>
              <a:rPr lang="ko-KR" altLang="en-US" sz="2000" b="1">
                <a:latin typeface="HY헤드라인M"/>
                <a:ea typeface="HY헤드라인M"/>
              </a:rPr>
              <a:t>명 마감</a:t>
            </a:r>
            <a:r>
              <a:rPr lang="en-US" altLang="ko-KR" sz="2000" b="1">
                <a:latin typeface="HY헤드라인M"/>
                <a:ea typeface="HY헤드라인M"/>
              </a:rPr>
              <a:t>)  </a:t>
            </a:r>
            <a:endParaRPr lang="en-US" altLang="ko-KR" sz="2000" b="1">
              <a:latin typeface="HY헤드라인M"/>
              <a:ea typeface="HY헤드라인M"/>
            </a:endParaRPr>
          </a:p>
          <a:p>
            <a:pPr algn="l" latinLnBrk="0">
              <a:defRPr/>
            </a:pPr>
            <a:r>
              <a:rPr lang="en-US" altLang="ko-KR" sz="2000">
                <a:solidFill>
                  <a:schemeClr val="accent1"/>
                </a:solidFill>
                <a:latin typeface="HY헤드라인M"/>
                <a:ea typeface="HY헤드라인M"/>
              </a:rPr>
              <a:t>  </a:t>
            </a:r>
            <a:endParaRPr lang="en-US" altLang="ko-KR" sz="2000">
              <a:solidFill>
                <a:schemeClr val="accent1"/>
              </a:solidFill>
              <a:latin typeface="HY헤드라인M"/>
              <a:ea typeface="HY헤드라인M"/>
            </a:endParaRPr>
          </a:p>
          <a:p>
            <a:pPr algn="l" latinLnBrk="0">
              <a:defRPr/>
            </a:pPr>
            <a:r>
              <a:rPr lang="en-US" altLang="ko-KR" sz="2000">
                <a:solidFill>
                  <a:schemeClr val="accent1"/>
                </a:solidFill>
                <a:latin typeface="HY헤드라인M"/>
                <a:ea typeface="HY헤드라인M"/>
              </a:rPr>
              <a:t>        </a:t>
            </a:r>
            <a:endParaRPr lang="ko-KR" altLang="en-US" sz="2000">
              <a:solidFill>
                <a:schemeClr val="accent1"/>
              </a:solidFill>
              <a:latin typeface="HY헤드라인M"/>
              <a:ea typeface="HY헤드라인M"/>
            </a:endParaRPr>
          </a:p>
        </p:txBody>
      </p:sp>
      <p:sp>
        <p:nvSpPr>
          <p:cNvPr id="4" name=""/>
          <p:cNvSpPr/>
          <p:nvPr/>
        </p:nvSpPr>
        <p:spPr>
          <a:xfrm>
            <a:off x="0" y="4895524"/>
            <a:ext cx="12192000" cy="897435"/>
          </a:xfrm>
          <a:prstGeom prst="rect">
            <a:avLst/>
          </a:prstGeom>
          <a:gradFill flip="xy" rotWithShape="1">
            <a:gsLst>
              <a:gs pos="0">
                <a:srgbClr val="008000">
                  <a:alpha val="100000"/>
                </a:srgbClr>
              </a:gs>
              <a:gs pos="41000">
                <a:srgbClr val="ffb689">
                  <a:alpha val="100000"/>
                </a:srgbClr>
              </a:gs>
              <a:gs pos="75000">
                <a:schemeClr val="accent6">
                  <a:alpha val="100000"/>
                </a:schemeClr>
              </a:gs>
              <a:gs pos="100000">
                <a:schemeClr val="accent6">
                  <a:alpha val="100000"/>
                </a:schemeClr>
              </a:gs>
            </a:gsLst>
            <a:lin ang="5400000" scaled="1"/>
            <a:tileRect/>
          </a:gradFill>
          <a:effectLst>
            <a:glow rad="63500">
              <a:schemeClr val="accent4">
                <a:satMod val="175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threePt" dir="t"/>
          </a:scene3d>
          <a:sp3d>
            <a:bevelT w="127000" h="88900" prst="angle"/>
          </a:sp3d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xmlns:mc="http://schemas.openxmlformats.org/markup-compatibility/2006" xmlns:hp="http://schemas.haansoft.com/office/presentation/8.0" lang="ko-KR" altLang="en-US" sz="3000" b="1" mc:Ignorable="hp" hp:hslEmbossed="0">
                <a:solidFill>
                  <a:srgbClr val="ffff00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바탕체"/>
                <a:ea typeface="바탕체"/>
              </a:rPr>
              <a:t>소자본 창업</a:t>
            </a:r>
            <a:r>
              <a:rPr xmlns:mc="http://schemas.openxmlformats.org/markup-compatibility/2006" xmlns:hp="http://schemas.haansoft.com/office/presentation/8.0" lang="en-US" altLang="ko-KR" sz="3000" b="1" mc:Ignorable="hp" hp:hslEmbossed="0">
                <a:solidFill>
                  <a:srgbClr val="ffff00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바탕체"/>
                <a:ea typeface="바탕체"/>
              </a:rPr>
              <a:t>/</a:t>
            </a:r>
            <a:r>
              <a:rPr xmlns:mc="http://schemas.openxmlformats.org/markup-compatibility/2006" xmlns:hp="http://schemas.haansoft.com/office/presentation/8.0" lang="ko-KR" altLang="en-US" sz="3000" b="1" mc:Ignorable="hp" hp:hslEmbossed="0">
                <a:solidFill>
                  <a:srgbClr val="ffff00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바탕체"/>
                <a:ea typeface="바탕체"/>
              </a:rPr>
              <a:t>부업</a:t>
            </a:r>
            <a:r>
              <a:rPr xmlns:mc="http://schemas.openxmlformats.org/markup-compatibility/2006" xmlns:hp="http://schemas.haansoft.com/office/presentation/8.0" lang="en-US" altLang="ko-KR" sz="3000" b="1" mc:Ignorable="hp" hp:hslEmbossed="0">
                <a:solidFill>
                  <a:srgbClr val="ffff00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바탕체"/>
                <a:ea typeface="바탕체"/>
              </a:rPr>
              <a:t>/</a:t>
            </a:r>
            <a:r>
              <a:rPr xmlns:mc="http://schemas.openxmlformats.org/markup-compatibility/2006" xmlns:hp="http://schemas.haansoft.com/office/presentation/8.0" lang="ko-KR" altLang="en-US" sz="3000" b="1" mc:Ignorable="hp" hp:hslEmbossed="0">
                <a:solidFill>
                  <a:srgbClr val="ffff00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바탕체"/>
                <a:ea typeface="바탕체"/>
              </a:rPr>
              <a:t>투잡 직 원 모 집</a:t>
            </a:r>
            <a:r>
              <a:rPr xmlns:mc="http://schemas.openxmlformats.org/markup-compatibility/2006" xmlns:hp="http://schemas.haansoft.com/office/presentation/8.0" lang="en-US" altLang="ko-KR" sz="3000" b="1" mc:Ignorable="hp" hp:hslEmbossed="0">
                <a:solidFill>
                  <a:srgbClr val="ffff00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바탕체"/>
                <a:ea typeface="바탕체"/>
              </a:rPr>
              <a:t>(A.T/T.M </a:t>
            </a:r>
            <a:r>
              <a:rPr xmlns:mc="http://schemas.openxmlformats.org/markup-compatibility/2006" xmlns:hp="http://schemas.haansoft.com/office/presentation/8.0" lang="ko-KR" altLang="en-US" sz="3000" b="1" mc:Ignorable="hp" hp:hslEmbossed="0">
                <a:solidFill>
                  <a:srgbClr val="ffff00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바탕체"/>
                <a:ea typeface="바탕체"/>
              </a:rPr>
              <a:t>사원모집</a:t>
            </a:r>
            <a:r>
              <a:rPr xmlns:mc="http://schemas.openxmlformats.org/markup-compatibility/2006" xmlns:hp="http://schemas.haansoft.com/office/presentation/8.0" lang="en-US" altLang="ko-KR" sz="3000" b="1" mc:Ignorable="hp" hp:hslEmbossed="0">
                <a:solidFill>
                  <a:srgbClr val="ffff00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바탕체"/>
                <a:ea typeface="바탕체"/>
              </a:rPr>
              <a:t>)</a:t>
            </a:r>
            <a:endParaRPr xmlns:mc="http://schemas.openxmlformats.org/markup-compatibility/2006" xmlns:hp="http://schemas.haansoft.com/office/presentation/8.0" lang="en-US" altLang="ko-KR" sz="3000" b="1" mc:Ignorable="hp" hp:hslEmbossed="0">
              <a:solidFill>
                <a:srgbClr val="ffff00"/>
              </a:solidFill>
              <a:effectLst>
                <a:outerShdw blurRad="76200" dist="76200" dir="2700000" algn="ctr" rotWithShape="0">
                  <a:srgbClr val="000000">
                    <a:alpha val="50000"/>
                  </a:srgbClr>
                </a:outerShdw>
              </a:effectLst>
              <a:latin typeface="바탕체"/>
              <a:ea typeface="바탕체"/>
            </a:endParaRPr>
          </a:p>
        </p:txBody>
      </p:sp>
      <p:sp>
        <p:nvSpPr>
          <p:cNvPr id="7" name=""/>
          <p:cNvSpPr/>
          <p:nvPr/>
        </p:nvSpPr>
        <p:spPr>
          <a:xfrm flipV="1">
            <a:off x="0" y="5840339"/>
            <a:ext cx="12192000" cy="99861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c6d8ef"/>
          </a:solidFill>
          <a:ln w="50800">
            <a:solidFill>
              <a:srgbClr val="2a5c99"/>
            </a:solidFill>
          </a:ln>
          <a:effectLst/>
          <a:scene3d>
            <a:camera prst="orthographicFront" fov="0">
              <a:rot lat="0" lon="0" rev="0"/>
            </a:camera>
            <a:lightRig rig="threePt" dir="t"/>
          </a:scene3d>
          <a:extLst>
            <a:ext uri="49926C4B-DF97-48ae-9DD6-E73424213832">
              <hp:hncExtEffects xmlns:hp="http://schemas.haansoft.com/office/presentation/8.0">
                <hd:hncFillOverlay xmlns:hd="http://schemas.haansoft.com/office/drawingml/8.0" r:id="rId3"/>
              </hp:hncExtEffects>
            </a:ext>
          </a:ex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endParaRPr lang="ko-KR" altLang="en-US"/>
          </a:p>
        </p:txBody>
      </p:sp>
      <p:pic>
        <p:nvPicPr>
          <p:cNvPr id="8" name=""/>
          <p:cNvPicPr>
            <a:picLocks noChangeAspect="1"/>
          </p:cNvPicPr>
          <p:nvPr/>
        </p:nvPicPr>
        <p:blipFill rotWithShape="1">
          <a:blip r:embed="rId4">
            <a:lum/>
          </a:blip>
          <a:stretch>
            <a:fillRect/>
          </a:stretch>
        </p:blipFill>
        <p:spPr>
          <a:xfrm>
            <a:off x="828675" y="6059805"/>
            <a:ext cx="491490" cy="491490"/>
          </a:xfrm>
          <a:prstGeom prst="rect">
            <a:avLst/>
          </a:prstGeom>
          <a:effectLst>
            <a:reflection blurRad="6350" stA="50000" endA="300" endPos="35000" dir="5400000" sy="-100000" algn="bl" rotWithShape="0"/>
          </a:effectLst>
          <a:scene3d>
            <a:camera prst="orthographicFront" fov="0">
              <a:rot lat="0" lon="0" rev="0"/>
            </a:camera>
            <a:lightRig rig="threePt" dir="t"/>
          </a:scene3d>
          <a:sp3d>
            <a:bevelT/>
          </a:sp3d>
        </p:spPr>
      </p:pic>
      <p:sp>
        <p:nvSpPr>
          <p:cNvPr id="9" name=""/>
          <p:cNvSpPr txBox="1"/>
          <p:nvPr/>
        </p:nvSpPr>
        <p:spPr>
          <a:xfrm>
            <a:off x="1338262" y="6030383"/>
            <a:ext cx="1519238" cy="568537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ko-KR" altLang="en-US" sz="3200" b="1">
                <a:solidFill>
                  <a:srgbClr val="335c91"/>
                </a:solidFill>
                <a:latin typeface="한컴 소망 M"/>
                <a:ea typeface="한컴 소망 M"/>
              </a:rPr>
              <a:t>하늘팜</a:t>
            </a:r>
            <a:endParaRPr lang="ko-KR" altLang="en-US" sz="3200" b="1">
              <a:solidFill>
                <a:srgbClr val="335c91"/>
              </a:solidFill>
              <a:latin typeface="한컴 소망 M"/>
              <a:ea typeface="한컴 소망 M"/>
            </a:endParaRPr>
          </a:p>
        </p:txBody>
      </p:sp>
      <p:sp>
        <p:nvSpPr>
          <p:cNvPr id="10" name=""/>
          <p:cNvSpPr txBox="1"/>
          <p:nvPr/>
        </p:nvSpPr>
        <p:spPr>
          <a:xfrm>
            <a:off x="2281238" y="6392333"/>
            <a:ext cx="9320214" cy="358987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p>
            <a:pPr algn="ctr">
              <a:defRPr/>
            </a:pPr>
            <a:r>
              <a:rPr lang="ko-KR" altLang="en-US" sz="1700" b="1">
                <a:solidFill>
                  <a:srgbClr val="144590"/>
                </a:solidFill>
                <a:effectLst/>
              </a:rPr>
              <a:t>서울 금천구 가산디지털</a:t>
            </a:r>
            <a:r>
              <a:rPr lang="en-US" altLang="ko-KR" sz="1700" b="1">
                <a:solidFill>
                  <a:srgbClr val="144590"/>
                </a:solidFill>
                <a:effectLst/>
              </a:rPr>
              <a:t>1</a:t>
            </a:r>
            <a:r>
              <a:rPr lang="ko-KR" altLang="en-US" sz="1700" b="1">
                <a:solidFill>
                  <a:srgbClr val="144590"/>
                </a:solidFill>
                <a:effectLst/>
              </a:rPr>
              <a:t>로 </a:t>
            </a:r>
            <a:r>
              <a:rPr lang="en-US" altLang="ko-KR" sz="1700" b="1">
                <a:solidFill>
                  <a:srgbClr val="144590"/>
                </a:solidFill>
                <a:effectLst/>
              </a:rPr>
              <a:t>19,</a:t>
            </a:r>
            <a:r>
              <a:rPr lang="ko-KR" altLang="en-US" sz="1700" b="1">
                <a:solidFill>
                  <a:srgbClr val="144590"/>
                </a:solidFill>
                <a:effectLst/>
              </a:rPr>
              <a:t> 대륭 테크노타운 </a:t>
            </a:r>
            <a:r>
              <a:rPr lang="en-US" altLang="ko-KR" sz="1700" b="1">
                <a:solidFill>
                  <a:srgbClr val="144590"/>
                </a:solidFill>
                <a:effectLst/>
              </a:rPr>
              <a:t>18</a:t>
            </a:r>
            <a:r>
              <a:rPr lang="ko-KR" altLang="en-US" sz="1700" b="1">
                <a:solidFill>
                  <a:srgbClr val="144590"/>
                </a:solidFill>
                <a:effectLst/>
              </a:rPr>
              <a:t>차 </a:t>
            </a:r>
            <a:r>
              <a:rPr lang="en-US" altLang="ko-KR" sz="1700" b="1">
                <a:solidFill>
                  <a:srgbClr val="144590"/>
                </a:solidFill>
                <a:effectLst/>
              </a:rPr>
              <a:t>1803</a:t>
            </a:r>
            <a:r>
              <a:rPr lang="ko-KR" altLang="en-US" sz="1700" b="1">
                <a:solidFill>
                  <a:srgbClr val="144590"/>
                </a:solidFill>
                <a:effectLst/>
              </a:rPr>
              <a:t>호   </a:t>
            </a:r>
            <a:r>
              <a:rPr lang="en-US" altLang="ko-KR" sz="1700" b="1">
                <a:solidFill>
                  <a:srgbClr val="144590"/>
                </a:solidFill>
                <a:effectLst/>
              </a:rPr>
              <a:t>(02)6053-2385</a:t>
            </a:r>
            <a:r>
              <a:rPr lang="ko-KR" altLang="en-US">
                <a:effectLst/>
              </a:rPr>
              <a:t>   </a:t>
            </a:r>
            <a:endParaRPr lang="ko-KR" altLang="en-US">
              <a:effectLst/>
            </a:endParaRPr>
          </a:p>
        </p:txBody>
      </p:sp>
      <p:sp>
        <p:nvSpPr>
          <p:cNvPr id="11" name=""/>
          <p:cNvSpPr txBox="1"/>
          <p:nvPr/>
        </p:nvSpPr>
        <p:spPr>
          <a:xfrm>
            <a:off x="8167690" y="5937037"/>
            <a:ext cx="2595564" cy="442808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defRPr/>
            </a:pPr>
            <a:r>
              <a:rPr lang="ko-KR" altLang="en-US" sz="2300" b="1">
                <a:solidFill>
                  <a:srgbClr val="144590"/>
                </a:solidFill>
              </a:rPr>
              <a:t>☎ </a:t>
            </a:r>
            <a:r>
              <a:rPr lang="en-US" altLang="ko-KR" sz="2300" b="1">
                <a:solidFill>
                  <a:srgbClr val="144590"/>
                </a:solidFill>
                <a:latin typeface="휴먼옛체"/>
                <a:ea typeface="휴먼옛체"/>
              </a:rPr>
              <a:t>010.4676.3506</a:t>
            </a:r>
            <a:endParaRPr lang="en-US" altLang="ko-KR" sz="2300" b="1">
              <a:solidFill>
                <a:srgbClr val="144590"/>
              </a:solidFill>
              <a:latin typeface="휴먼옛체"/>
              <a:ea typeface="휴먼옛체"/>
            </a:endParaRPr>
          </a:p>
        </p:txBody>
      </p:sp>
      <p:sp>
        <p:nvSpPr>
          <p:cNvPr id="12" name=""/>
          <p:cNvSpPr txBox="1"/>
          <p:nvPr/>
        </p:nvSpPr>
        <p:spPr>
          <a:xfrm>
            <a:off x="3228975" y="5954183"/>
            <a:ext cx="4976814" cy="416137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defRPr/>
            </a:pPr>
            <a:r>
              <a:rPr lang="en-US" altLang="ko-KR" sz="2200" b="1">
                <a:solidFill>
                  <a:srgbClr val="144590"/>
                </a:solidFill>
                <a:latin typeface="한컴 소망 M"/>
                <a:ea typeface="한컴 소망 M"/>
              </a:rPr>
              <a:t>[</a:t>
            </a:r>
            <a:r>
              <a:rPr lang="ko-KR" altLang="en-US" sz="2200" b="1">
                <a:solidFill>
                  <a:srgbClr val="144590"/>
                </a:solidFill>
                <a:latin typeface="한컴 소망 M"/>
                <a:ea typeface="한컴 소망 M"/>
              </a:rPr>
              <a:t>전국 지사 설립 및 투자상담 환영</a:t>
            </a:r>
            <a:r>
              <a:rPr lang="en-US" altLang="ko-KR" sz="2200" b="1">
                <a:solidFill>
                  <a:srgbClr val="144590"/>
                </a:solidFill>
                <a:latin typeface="한컴 소망 M"/>
                <a:ea typeface="한컴 소망 M"/>
              </a:rPr>
              <a:t>]</a:t>
            </a:r>
            <a:endParaRPr lang="en-US" altLang="ko-KR" sz="2200" b="1">
              <a:solidFill>
                <a:srgbClr val="144590"/>
              </a:solidFill>
              <a:latin typeface="한컴 소망 M"/>
              <a:ea typeface="한컴 소망 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20"/>
        <a:ea typeface=""/>
        <a:cs typeface=""/>
        <a:font script="Jpan" typeface="メイリオ"/>
        <a:font script="Hang" typeface="맑은 고딕"/>
        <a:font script="Hans" typeface="FZYaoTi"/>
        <a:font script="Hant" typeface="Microsoft JhengHei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20"/>
        <a:ea typeface=""/>
        <a:cs typeface=""/>
        <a:font script="Jpan" typeface="メイリオ"/>
        <a:font script="Hang" typeface="HY그래픽M"/>
        <a:font script="Hans" typeface="STXinwei"/>
        <a:font script="Hant" typeface="Microsoft JhengHei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20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20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219</ep:Words>
  <ep:PresentationFormat>와이드스크린</ep:PresentationFormat>
  <ep:Paragraphs>34</ep:Paragraphs>
  <ep:Slides>3</ep:Slides>
  <ep:Notes>2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ep:HeadingPairs>
  <ep:TitlesOfParts>
    <vt:vector size="4" baseType="lpstr">
      <vt:lpstr>패싯</vt:lpstr>
      <vt:lpstr>슬라이드 1</vt:lpstr>
      <vt:lpstr>슬라이드 2</vt:lpstr>
      <vt:lpstr>창업지원 자금 및 주택 지원 자금 정책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2018-05-30T06:01:58.000</dcterms:created>
  <dc:creator>Administrator</dc:creator>
  <cp:lastModifiedBy>lepm9</cp:lastModifiedBy>
  <dcterms:modified xsi:type="dcterms:W3CDTF">2020-11-16T08:24:56.265</dcterms:modified>
  <cp:revision>66</cp:revision>
  <dc:title>PowerPoint 프레젠테이션</dc:title>
  <cp:version>1000.0000.01</cp:version>
</cp:coreProperties>
</file>