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3" r:id="rId3"/>
    <p:sldId id="265" r:id="rId4"/>
    <p:sldId id="266" r:id="rId5"/>
    <p:sldId id="267" r:id="rId6"/>
    <p:sldId id="268" r:id="rId7"/>
    <p:sldId id="269" r:id="rId8"/>
    <p:sldId id="270" r:id="rId9"/>
  </p:sldIdLst>
  <p:sldSz cx="9144000" cy="6858000" type="screen4x3"/>
  <p:notesSz cx="6797675" cy="9926638"/>
  <p:defaultTextStyle>
    <a:defPPr>
      <a:defRPr lang="ko-KR"/>
    </a:defPPr>
    <a:lvl1pPr marL="0" algn="l" defTabSz="791708" rtl="0" eaLnBrk="1" latinLnBrk="1" hangingPunct="1">
      <a:defRPr sz="1558" kern="1200">
        <a:solidFill>
          <a:schemeClr val="tx1"/>
        </a:solidFill>
        <a:latin typeface="+mn-lt"/>
        <a:ea typeface="+mn-ea"/>
        <a:cs typeface="+mn-cs"/>
      </a:defRPr>
    </a:lvl1pPr>
    <a:lvl2pPr marL="395854" algn="l" defTabSz="791708" rtl="0" eaLnBrk="1" latinLnBrk="1" hangingPunct="1">
      <a:defRPr sz="1558" kern="1200">
        <a:solidFill>
          <a:schemeClr val="tx1"/>
        </a:solidFill>
        <a:latin typeface="+mn-lt"/>
        <a:ea typeface="+mn-ea"/>
        <a:cs typeface="+mn-cs"/>
      </a:defRPr>
    </a:lvl2pPr>
    <a:lvl3pPr marL="791708" algn="l" defTabSz="791708" rtl="0" eaLnBrk="1" latinLnBrk="1" hangingPunct="1">
      <a:defRPr sz="1558" kern="1200">
        <a:solidFill>
          <a:schemeClr val="tx1"/>
        </a:solidFill>
        <a:latin typeface="+mn-lt"/>
        <a:ea typeface="+mn-ea"/>
        <a:cs typeface="+mn-cs"/>
      </a:defRPr>
    </a:lvl3pPr>
    <a:lvl4pPr marL="1187562" algn="l" defTabSz="791708" rtl="0" eaLnBrk="1" latinLnBrk="1" hangingPunct="1">
      <a:defRPr sz="1558" kern="1200">
        <a:solidFill>
          <a:schemeClr val="tx1"/>
        </a:solidFill>
        <a:latin typeface="+mn-lt"/>
        <a:ea typeface="+mn-ea"/>
        <a:cs typeface="+mn-cs"/>
      </a:defRPr>
    </a:lvl4pPr>
    <a:lvl5pPr marL="1583416" algn="l" defTabSz="791708" rtl="0" eaLnBrk="1" latinLnBrk="1" hangingPunct="1">
      <a:defRPr sz="1558" kern="1200">
        <a:solidFill>
          <a:schemeClr val="tx1"/>
        </a:solidFill>
        <a:latin typeface="+mn-lt"/>
        <a:ea typeface="+mn-ea"/>
        <a:cs typeface="+mn-cs"/>
      </a:defRPr>
    </a:lvl5pPr>
    <a:lvl6pPr marL="1979270" algn="l" defTabSz="791708" rtl="0" eaLnBrk="1" latinLnBrk="1" hangingPunct="1">
      <a:defRPr sz="1558" kern="1200">
        <a:solidFill>
          <a:schemeClr val="tx1"/>
        </a:solidFill>
        <a:latin typeface="+mn-lt"/>
        <a:ea typeface="+mn-ea"/>
        <a:cs typeface="+mn-cs"/>
      </a:defRPr>
    </a:lvl6pPr>
    <a:lvl7pPr marL="2375124" algn="l" defTabSz="791708" rtl="0" eaLnBrk="1" latinLnBrk="1" hangingPunct="1">
      <a:defRPr sz="1558" kern="1200">
        <a:solidFill>
          <a:schemeClr val="tx1"/>
        </a:solidFill>
        <a:latin typeface="+mn-lt"/>
        <a:ea typeface="+mn-ea"/>
        <a:cs typeface="+mn-cs"/>
      </a:defRPr>
    </a:lvl7pPr>
    <a:lvl8pPr marL="2770979" algn="l" defTabSz="791708" rtl="0" eaLnBrk="1" latinLnBrk="1" hangingPunct="1">
      <a:defRPr sz="1558" kern="1200">
        <a:solidFill>
          <a:schemeClr val="tx1"/>
        </a:solidFill>
        <a:latin typeface="+mn-lt"/>
        <a:ea typeface="+mn-ea"/>
        <a:cs typeface="+mn-cs"/>
      </a:defRPr>
    </a:lvl8pPr>
    <a:lvl9pPr marL="3166832" algn="l" defTabSz="791708" rtl="0" eaLnBrk="1" latinLnBrk="1" hangingPunct="1">
      <a:defRPr sz="15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80211" autoAdjust="0"/>
  </p:normalViewPr>
  <p:slideViewPr>
    <p:cSldViewPr snapToGrid="0">
      <p:cViewPr varScale="1">
        <p:scale>
          <a:sx n="111" d="100"/>
          <a:sy n="111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136A-89D9-494C-B258-5C0123360ACC}" type="datetimeFigureOut">
              <a:rPr lang="ko-KR" altLang="en-US" smtClean="0"/>
              <a:t>2019-12-05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3DE6A-78D4-4113-8086-8C7A01B77A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3761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136A-89D9-494C-B258-5C0123360ACC}" type="datetimeFigureOut">
              <a:rPr lang="ko-KR" altLang="en-US" smtClean="0"/>
              <a:t>2019-12-05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3DE6A-78D4-4113-8086-8C7A01B77A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6963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136A-89D9-494C-B258-5C0123360ACC}" type="datetimeFigureOut">
              <a:rPr lang="ko-KR" altLang="en-US" smtClean="0"/>
              <a:t>2019-12-05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3DE6A-78D4-4113-8086-8C7A01B77A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7042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136A-89D9-494C-B258-5C0123360ACC}" type="datetimeFigureOut">
              <a:rPr lang="ko-KR" altLang="en-US" smtClean="0"/>
              <a:t>2019-12-05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3DE6A-78D4-4113-8086-8C7A01B77A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6018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136A-89D9-494C-B258-5C0123360ACC}" type="datetimeFigureOut">
              <a:rPr lang="ko-KR" altLang="en-US" smtClean="0"/>
              <a:t>2019-12-05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3DE6A-78D4-4113-8086-8C7A01B77A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3071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136A-89D9-494C-B258-5C0123360ACC}" type="datetimeFigureOut">
              <a:rPr lang="ko-KR" altLang="en-US" smtClean="0"/>
              <a:t>2019-12-05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3DE6A-78D4-4113-8086-8C7A01B77A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6159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136A-89D9-494C-B258-5C0123360ACC}" type="datetimeFigureOut">
              <a:rPr lang="ko-KR" altLang="en-US" smtClean="0"/>
              <a:t>2019-12-05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3DE6A-78D4-4113-8086-8C7A01B77A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0001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136A-89D9-494C-B258-5C0123360ACC}" type="datetimeFigureOut">
              <a:rPr lang="ko-KR" altLang="en-US" smtClean="0"/>
              <a:t>2019-12-05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3DE6A-78D4-4113-8086-8C7A01B77A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5964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136A-89D9-494C-B258-5C0123360ACC}" type="datetimeFigureOut">
              <a:rPr lang="ko-KR" altLang="en-US" smtClean="0"/>
              <a:t>2019-12-05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3DE6A-78D4-4113-8086-8C7A01B77A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0634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136A-89D9-494C-B258-5C0123360ACC}" type="datetimeFigureOut">
              <a:rPr lang="ko-KR" altLang="en-US" smtClean="0"/>
              <a:t>2019-12-05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3DE6A-78D4-4113-8086-8C7A01B77A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6251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136A-89D9-494C-B258-5C0123360ACC}" type="datetimeFigureOut">
              <a:rPr lang="ko-KR" altLang="en-US" smtClean="0"/>
              <a:t>2019-12-05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3DE6A-78D4-4113-8086-8C7A01B77A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1552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4136A-89D9-494C-B258-5C0123360ACC}" type="datetimeFigureOut">
              <a:rPr lang="ko-KR" altLang="en-US" smtClean="0"/>
              <a:t>2019-12-05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3DE6A-78D4-4113-8086-8C7A01B77A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5635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6366171"/>
            <a:ext cx="9144000" cy="500066"/>
          </a:xfrm>
          <a:prstGeom prst="rect">
            <a:avLst/>
          </a:prstGeom>
          <a:solidFill>
            <a:srgbClr val="FFC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ko-KR" altLang="en-US" sz="900" dirty="0"/>
          </a:p>
        </p:txBody>
      </p:sp>
      <p:sp>
        <p:nvSpPr>
          <p:cNvPr id="12" name="TextBox 11"/>
          <p:cNvSpPr txBox="1"/>
          <p:nvPr/>
        </p:nvSpPr>
        <p:spPr>
          <a:xfrm>
            <a:off x="401595" y="855144"/>
            <a:ext cx="8610600" cy="1057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굿모닝진도</a:t>
            </a:r>
            <a:r>
              <a:rPr lang="ko-KR" alt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토시오전복장</a:t>
            </a:r>
            <a:r>
              <a: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체험</a:t>
            </a: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0" y="0"/>
            <a:ext cx="9144000" cy="500066"/>
          </a:xfrm>
          <a:prstGeom prst="rect">
            <a:avLst/>
          </a:prstGeom>
          <a:solidFill>
            <a:srgbClr val="FFC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ko-KR" altLang="en-US" sz="9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ECBBF5E-1676-4E0F-A69A-7D86E47EE3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67756"/>
            <a:ext cx="6099463" cy="40663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2ACF96-637A-4707-8980-B5F41A0432BF}"/>
              </a:ext>
            </a:extLst>
          </p:cNvPr>
          <p:cNvSpPr txBox="1"/>
          <p:nvPr/>
        </p:nvSpPr>
        <p:spPr>
          <a:xfrm>
            <a:off x="6116133" y="5803813"/>
            <a:ext cx="2953576" cy="84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체험문의 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061-544-4448</a:t>
            </a:r>
          </a:p>
          <a:p>
            <a:pPr algn="r">
              <a:lnSpc>
                <a:spcPct val="150000"/>
              </a:lnSpc>
            </a:pPr>
            <a:endParaRPr lang="en-US" altLang="ko-K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275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" y="277614"/>
            <a:ext cx="9144000" cy="88900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lIns="216000" tIns="0" rIns="0" bIns="0" anchor="ctr"/>
          <a:lstStyle/>
          <a:p>
            <a:pPr marL="514350" indent="-514350">
              <a:defRPr/>
            </a:pPr>
            <a:r>
              <a:rPr lang="en-US" altLang="ko-KR" sz="2400" b="1" dirty="0">
                <a:solidFill>
                  <a:schemeClr val="bg1"/>
                </a:solidFill>
                <a:latin typeface="+mn-ea"/>
                <a:cs typeface="굴림" charset="-127"/>
              </a:rPr>
              <a:t> 1. </a:t>
            </a:r>
            <a:r>
              <a:rPr lang="ko-KR" altLang="en-US" sz="2400" b="1" dirty="0" err="1">
                <a:solidFill>
                  <a:schemeClr val="bg1"/>
                </a:solidFill>
                <a:latin typeface="+mn-ea"/>
                <a:cs typeface="굴림" charset="-127"/>
              </a:rPr>
              <a:t>토시오전복장</a:t>
            </a:r>
            <a:r>
              <a:rPr lang="ko-KR" altLang="en-US" sz="2400" b="1" dirty="0">
                <a:solidFill>
                  <a:schemeClr val="bg1"/>
                </a:solidFill>
                <a:latin typeface="+mn-ea"/>
                <a:cs typeface="굴림" charset="-127"/>
              </a:rPr>
              <a:t> 체험이용안내</a:t>
            </a:r>
            <a:endParaRPr lang="en-US" altLang="ko-KR" sz="2400" b="1" dirty="0">
              <a:solidFill>
                <a:schemeClr val="bg1"/>
              </a:solidFill>
              <a:latin typeface="+mn-ea"/>
              <a:cs typeface="굴림" charset="-127"/>
            </a:endParaRPr>
          </a:p>
        </p:txBody>
      </p:sp>
      <p:sp>
        <p:nvSpPr>
          <p:cNvPr id="6" name="Rectangle 10"/>
          <p:cNvSpPr txBox="1">
            <a:spLocks noChangeArrowheads="1"/>
          </p:cNvSpPr>
          <p:nvPr/>
        </p:nvSpPr>
        <p:spPr bwMode="auto">
          <a:xfrm>
            <a:off x="429498" y="1648138"/>
            <a:ext cx="7967882" cy="479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srgbClr val="000000"/>
                </a:solidFill>
                <a:latin typeface="+mn-ea"/>
              </a:rPr>
              <a:t>1-1 </a:t>
            </a:r>
            <a:r>
              <a:rPr lang="ko-KR" altLang="en-US" sz="1600" b="1" dirty="0" err="1">
                <a:solidFill>
                  <a:srgbClr val="000000"/>
                </a:solidFill>
                <a:latin typeface="+mn-ea"/>
              </a:rPr>
              <a:t>전복장</a:t>
            </a:r>
            <a:r>
              <a:rPr lang="ko-KR" altLang="en-US" sz="1600" b="1" dirty="0">
                <a:solidFill>
                  <a:srgbClr val="000000"/>
                </a:solidFill>
                <a:latin typeface="+mn-ea"/>
              </a:rPr>
              <a:t> 체험인원</a:t>
            </a:r>
            <a:endParaRPr lang="en-US" altLang="ko-KR" sz="1600" b="1" dirty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latin typeface="+mn-ea"/>
              </a:rPr>
              <a:t>      - 1</a:t>
            </a:r>
            <a:r>
              <a:rPr lang="ko-KR" altLang="en-US" sz="1600" b="1" dirty="0">
                <a:latin typeface="+mn-ea"/>
              </a:rPr>
              <a:t>팀당 </a:t>
            </a:r>
            <a:r>
              <a:rPr lang="en-US" altLang="ko-KR" sz="1600" b="1" dirty="0">
                <a:latin typeface="+mn-ea"/>
              </a:rPr>
              <a:t>8~10</a:t>
            </a:r>
            <a:r>
              <a:rPr lang="ko-KR" altLang="en-US" sz="1600" b="1" dirty="0">
                <a:latin typeface="+mn-ea"/>
              </a:rPr>
              <a:t>명 체험</a:t>
            </a:r>
            <a:r>
              <a:rPr lang="en-US" altLang="ko-KR" sz="1600" b="1" dirty="0">
                <a:latin typeface="+mn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latin typeface="+mn-ea"/>
              </a:rPr>
              <a:t>      - 10</a:t>
            </a:r>
            <a:r>
              <a:rPr lang="ko-KR" altLang="en-US" sz="1600" b="1" dirty="0">
                <a:latin typeface="+mn-ea"/>
              </a:rPr>
              <a:t>명 이하도 체험가능</a:t>
            </a:r>
            <a:endParaRPr lang="en-US" altLang="ko-KR" sz="16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srgbClr val="000000"/>
                </a:solidFill>
                <a:latin typeface="+mn-ea"/>
              </a:rPr>
              <a:t>1-2 </a:t>
            </a:r>
            <a:r>
              <a:rPr lang="ko-KR" altLang="en-US" sz="1600" b="1" dirty="0">
                <a:solidFill>
                  <a:srgbClr val="000000"/>
                </a:solidFill>
                <a:latin typeface="+mn-ea"/>
              </a:rPr>
              <a:t>체험소요시간</a:t>
            </a:r>
            <a:endParaRPr lang="en-US" altLang="ko-KR" sz="1600" b="1" dirty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latin typeface="+mn-ea"/>
              </a:rPr>
              <a:t>      - 50~60</a:t>
            </a:r>
            <a:r>
              <a:rPr lang="ko-KR" altLang="en-US" sz="1600" b="1" dirty="0">
                <a:latin typeface="+mn-ea"/>
              </a:rPr>
              <a:t>분 체험</a:t>
            </a:r>
            <a:endParaRPr lang="en-US" altLang="ko-KR" sz="16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latin typeface="+mn-ea"/>
              </a:rPr>
              <a:t>      - </a:t>
            </a:r>
            <a:r>
              <a:rPr lang="ko-KR" altLang="en-US" sz="1600" b="1" dirty="0" err="1">
                <a:latin typeface="+mn-ea"/>
              </a:rPr>
              <a:t>생전복입고</a:t>
            </a:r>
            <a:r>
              <a:rPr lang="ko-KR" altLang="en-US" sz="1600" b="1" dirty="0">
                <a:latin typeface="+mn-ea"/>
              </a:rPr>
              <a:t> → 전복세척</a:t>
            </a:r>
            <a:r>
              <a:rPr lang="en-US" altLang="ko-KR" sz="1600" b="1" dirty="0">
                <a:latin typeface="+mn-ea"/>
              </a:rPr>
              <a:t> (15</a:t>
            </a:r>
            <a:r>
              <a:rPr lang="ko-KR" altLang="en-US" sz="1600" b="1" dirty="0">
                <a:latin typeface="+mn-ea"/>
              </a:rPr>
              <a:t>분</a:t>
            </a:r>
            <a:r>
              <a:rPr lang="en-US" altLang="ko-KR" sz="1600" b="1" dirty="0">
                <a:latin typeface="+mn-ea"/>
              </a:rPr>
              <a:t>)</a:t>
            </a:r>
            <a:r>
              <a:rPr lang="ko-KR" altLang="en-US" sz="1600" b="1" dirty="0">
                <a:latin typeface="+mn-ea"/>
              </a:rPr>
              <a:t>→전복 삶기</a:t>
            </a:r>
            <a:r>
              <a:rPr lang="en-US" altLang="ko-KR" sz="1600" b="1" dirty="0">
                <a:latin typeface="+mn-ea"/>
              </a:rPr>
              <a:t>(5</a:t>
            </a:r>
            <a:r>
              <a:rPr lang="ko-KR" altLang="en-US" sz="1600" b="1" dirty="0">
                <a:latin typeface="+mn-ea"/>
              </a:rPr>
              <a:t>분</a:t>
            </a:r>
            <a:r>
              <a:rPr lang="en-US" altLang="ko-KR" sz="1600" b="1" dirty="0">
                <a:latin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latin typeface="+mn-ea"/>
              </a:rPr>
              <a:t>        </a:t>
            </a:r>
            <a:r>
              <a:rPr lang="ko-KR" altLang="en-US" sz="1600" b="1" dirty="0">
                <a:latin typeface="+mn-ea"/>
              </a:rPr>
              <a:t>→톳 세척</a:t>
            </a:r>
            <a:r>
              <a:rPr lang="en-US" altLang="ko-KR" sz="1600" b="1" dirty="0">
                <a:latin typeface="+mn-ea"/>
              </a:rPr>
              <a:t>(5</a:t>
            </a:r>
            <a:r>
              <a:rPr lang="ko-KR" altLang="en-US" sz="1600" b="1" dirty="0">
                <a:latin typeface="+mn-ea"/>
              </a:rPr>
              <a:t>분</a:t>
            </a:r>
            <a:r>
              <a:rPr lang="en-US" altLang="ko-KR" sz="1600" b="1" dirty="0">
                <a:latin typeface="+mn-ea"/>
              </a:rPr>
              <a:t>)</a:t>
            </a:r>
            <a:r>
              <a:rPr lang="ko-KR" altLang="en-US" sz="1600" b="1" dirty="0">
                <a:latin typeface="+mn-ea"/>
              </a:rPr>
              <a:t>→ 톳 삶기</a:t>
            </a:r>
            <a:r>
              <a:rPr lang="en-US" altLang="ko-KR" sz="1600" b="1" dirty="0">
                <a:latin typeface="+mn-ea"/>
              </a:rPr>
              <a:t>(5</a:t>
            </a:r>
            <a:r>
              <a:rPr lang="ko-KR" altLang="en-US" sz="1600" b="1" dirty="0">
                <a:latin typeface="+mn-ea"/>
              </a:rPr>
              <a:t>분</a:t>
            </a:r>
            <a:r>
              <a:rPr lang="en-US" altLang="ko-KR" sz="1600" b="1" dirty="0">
                <a:latin typeface="+mn-ea"/>
              </a:rPr>
              <a:t>)</a:t>
            </a:r>
            <a:r>
              <a:rPr lang="ko-KR" altLang="en-US" sz="1600" b="1" dirty="0">
                <a:latin typeface="+mn-ea"/>
              </a:rPr>
              <a:t> → 육수 및 </a:t>
            </a:r>
            <a:r>
              <a:rPr lang="ko-KR" altLang="en-US" sz="1600" b="1" dirty="0" err="1">
                <a:latin typeface="+mn-ea"/>
              </a:rPr>
              <a:t>맛간장</a:t>
            </a:r>
            <a:r>
              <a:rPr lang="ko-KR" altLang="en-US" sz="1600" b="1" dirty="0">
                <a:latin typeface="+mn-ea"/>
              </a:rPr>
              <a:t> 제조</a:t>
            </a:r>
            <a:r>
              <a:rPr lang="en-US" altLang="ko-KR" sz="1600" b="1" dirty="0">
                <a:latin typeface="+mn-ea"/>
              </a:rPr>
              <a:t>(15</a:t>
            </a:r>
            <a:r>
              <a:rPr lang="ko-KR" altLang="en-US" sz="1600" b="1" dirty="0">
                <a:latin typeface="+mn-ea"/>
              </a:rPr>
              <a:t>분</a:t>
            </a:r>
            <a:r>
              <a:rPr lang="en-US" altLang="ko-KR" sz="1600" b="1" dirty="0">
                <a:latin typeface="+mn-ea"/>
              </a:rPr>
              <a:t>)</a:t>
            </a:r>
            <a:r>
              <a:rPr lang="ko-KR" altLang="en-US" sz="1600" b="1" dirty="0">
                <a:latin typeface="+mn-ea"/>
              </a:rPr>
              <a:t>→완제품포장</a:t>
            </a:r>
            <a:r>
              <a:rPr lang="en-US" altLang="ko-KR" sz="1600" b="1" dirty="0">
                <a:latin typeface="+mn-ea"/>
              </a:rPr>
              <a:t>(5</a:t>
            </a:r>
            <a:r>
              <a:rPr lang="ko-KR" altLang="en-US" sz="1600" b="1" dirty="0">
                <a:latin typeface="+mn-ea"/>
              </a:rPr>
              <a:t>분</a:t>
            </a:r>
            <a:r>
              <a:rPr lang="en-US" altLang="ko-KR" sz="1600" b="1" dirty="0">
                <a:latin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latin typeface="+mn-ea"/>
              </a:rPr>
              <a:t>       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srgbClr val="FF0000"/>
                </a:solidFill>
                <a:latin typeface="+mn-ea"/>
              </a:rPr>
              <a:t>      ※</a:t>
            </a:r>
            <a:r>
              <a:rPr lang="ko-KR" altLang="en-US" sz="1600" b="1" dirty="0">
                <a:solidFill>
                  <a:srgbClr val="FF0000"/>
                </a:solidFill>
                <a:latin typeface="+mn-ea"/>
              </a:rPr>
              <a:t> 당일 생산되는 맛간장은 냉각과정을 거쳐 포장해야 합니다</a:t>
            </a:r>
            <a:r>
              <a:rPr lang="en-US" altLang="ko-KR" sz="1600" b="1" dirty="0">
                <a:solidFill>
                  <a:srgbClr val="FF0000"/>
                </a:solidFill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srgbClr val="FF0000"/>
                </a:solidFill>
                <a:latin typeface="+mn-ea"/>
              </a:rPr>
              <a:t>         </a:t>
            </a:r>
            <a:r>
              <a:rPr lang="ko-KR" altLang="en-US" sz="1600" b="1" dirty="0">
                <a:solidFill>
                  <a:srgbClr val="FF0000"/>
                </a:solidFill>
                <a:latin typeface="+mn-ea"/>
              </a:rPr>
              <a:t>이때 포장은 전일 숙성 시킨 맛간장을 사용합니다</a:t>
            </a:r>
            <a:r>
              <a:rPr lang="en-US" altLang="ko-KR" sz="1600" b="1" dirty="0">
                <a:solidFill>
                  <a:srgbClr val="FF0000"/>
                </a:solidFill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srgbClr val="FF0000"/>
                </a:solidFill>
                <a:latin typeface="+mn-ea"/>
              </a:rPr>
              <a:t>     </a:t>
            </a:r>
          </a:p>
          <a:p>
            <a:pPr>
              <a:lnSpc>
                <a:spcPct val="150000"/>
              </a:lnSpc>
            </a:pPr>
            <a:endParaRPr lang="en-US" altLang="ko-KR" sz="16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23511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" y="277614"/>
            <a:ext cx="9144000" cy="88900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lIns="216000" tIns="0" rIns="0" bIns="0" anchor="ctr"/>
          <a:lstStyle/>
          <a:p>
            <a:pPr marL="514350" indent="-514350">
              <a:defRPr/>
            </a:pPr>
            <a:r>
              <a:rPr lang="en-US" altLang="ko-KR" sz="2400" b="1" dirty="0">
                <a:solidFill>
                  <a:schemeClr val="bg1"/>
                </a:solidFill>
                <a:latin typeface="+mn-ea"/>
                <a:cs typeface="굴림" charset="-127"/>
              </a:rPr>
              <a:t>2. </a:t>
            </a:r>
            <a:r>
              <a:rPr lang="ko-KR" altLang="en-US" sz="2400" b="1" dirty="0">
                <a:solidFill>
                  <a:schemeClr val="bg1"/>
                </a:solidFill>
                <a:latin typeface="+mn-ea"/>
                <a:cs typeface="굴림" charset="-127"/>
              </a:rPr>
              <a:t>체험비용</a:t>
            </a:r>
            <a:endParaRPr lang="en-US" altLang="ko-KR" sz="2400" b="1" dirty="0">
              <a:solidFill>
                <a:schemeClr val="bg1"/>
              </a:solidFill>
              <a:latin typeface="+mn-ea"/>
              <a:cs typeface="굴림" charset="-127"/>
            </a:endParaRPr>
          </a:p>
        </p:txBody>
      </p:sp>
      <p:sp>
        <p:nvSpPr>
          <p:cNvPr id="6" name="Rectangle 10"/>
          <p:cNvSpPr txBox="1">
            <a:spLocks noChangeArrowheads="1"/>
          </p:cNvSpPr>
          <p:nvPr/>
        </p:nvSpPr>
        <p:spPr bwMode="auto">
          <a:xfrm>
            <a:off x="125835" y="1484852"/>
            <a:ext cx="7986319" cy="4966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50000"/>
              </a:lnSpc>
            </a:pPr>
            <a:r>
              <a:rPr lang="en-US" altLang="ko-KR" sz="2400" b="1" dirty="0">
                <a:solidFill>
                  <a:srgbClr val="000000"/>
                </a:solidFill>
                <a:latin typeface="+mn-ea"/>
              </a:rPr>
              <a:t>2-1 </a:t>
            </a:r>
            <a:r>
              <a:rPr lang="ko-KR" altLang="en-US" sz="2400" b="1" dirty="0" err="1">
                <a:solidFill>
                  <a:srgbClr val="000000"/>
                </a:solidFill>
                <a:latin typeface="+mn-ea"/>
              </a:rPr>
              <a:t>전복장</a:t>
            </a:r>
            <a:r>
              <a:rPr lang="ko-KR" altLang="en-US" sz="2400" b="1" dirty="0">
                <a:solidFill>
                  <a:srgbClr val="000000"/>
                </a:solidFill>
                <a:latin typeface="+mn-ea"/>
              </a:rPr>
              <a:t> 체험비용</a:t>
            </a:r>
            <a:endParaRPr lang="en-US" altLang="ko-KR" sz="2400" b="1" dirty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2400" b="1" dirty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solidFill>
                  <a:srgbClr val="000000"/>
                </a:solidFill>
                <a:latin typeface="+mn-ea"/>
              </a:rPr>
              <a:t>2-2 </a:t>
            </a:r>
            <a:r>
              <a:rPr lang="ko-KR" altLang="en-US" sz="2400" b="1" dirty="0">
                <a:solidFill>
                  <a:srgbClr val="000000"/>
                </a:solidFill>
                <a:latin typeface="+mn-ea"/>
              </a:rPr>
              <a:t>단체 체험 문의</a:t>
            </a:r>
            <a:endParaRPr lang="en-US" altLang="ko-KR" sz="2400" b="1" dirty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latin typeface="+mn-ea"/>
              </a:rPr>
              <a:t>      </a:t>
            </a: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latin typeface="+mn-ea"/>
              </a:rPr>
              <a:t>      - </a:t>
            </a:r>
            <a:r>
              <a:rPr lang="ko-KR" altLang="en-US" sz="2400" b="1" dirty="0">
                <a:latin typeface="+mn-ea"/>
              </a:rPr>
              <a:t>선물용 박스와 보자기 사용시 별도 추가금액 발생</a:t>
            </a:r>
            <a:endParaRPr lang="en-US" altLang="ko-KR" sz="24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latin typeface="+mn-ea"/>
              </a:rPr>
              <a:t>      - </a:t>
            </a:r>
            <a:r>
              <a:rPr lang="ko-KR" altLang="en-US" sz="2400" b="1" dirty="0">
                <a:latin typeface="+mn-ea"/>
              </a:rPr>
              <a:t>선물용 박스 </a:t>
            </a:r>
            <a:r>
              <a:rPr lang="en-US" altLang="ko-KR" sz="2400" b="1" dirty="0">
                <a:latin typeface="+mn-ea"/>
              </a:rPr>
              <a:t>1set(</a:t>
            </a:r>
            <a:r>
              <a:rPr lang="ko-KR" altLang="en-US" sz="2400" b="1" dirty="0">
                <a:latin typeface="+mn-ea"/>
              </a:rPr>
              <a:t>보자기포함</a:t>
            </a:r>
            <a:r>
              <a:rPr lang="en-US" altLang="ko-KR" sz="2400" b="1" dirty="0">
                <a:latin typeface="+mn-ea"/>
              </a:rPr>
              <a:t>)5,000</a:t>
            </a:r>
            <a:r>
              <a:rPr lang="ko-KR" altLang="en-US" sz="2400" b="1" dirty="0">
                <a:latin typeface="+mn-ea"/>
              </a:rPr>
              <a:t>원</a:t>
            </a:r>
            <a:endParaRPr lang="en-US" altLang="ko-KR" sz="24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latin typeface="+mn-ea"/>
              </a:rPr>
              <a:t>      - </a:t>
            </a:r>
            <a:r>
              <a:rPr lang="ko-KR" altLang="en-US" sz="2400" b="1" dirty="0">
                <a:latin typeface="+mn-ea"/>
              </a:rPr>
              <a:t>기본구성</a:t>
            </a:r>
            <a:r>
              <a:rPr lang="en-US" altLang="ko-KR" sz="2400" b="1" dirty="0">
                <a:latin typeface="+mn-ea"/>
              </a:rPr>
              <a:t>(</a:t>
            </a:r>
            <a:r>
              <a:rPr lang="ko-KR" altLang="en-US" sz="2400" b="1" dirty="0" err="1">
                <a:latin typeface="+mn-ea"/>
              </a:rPr>
              <a:t>전복장</a:t>
            </a:r>
            <a:r>
              <a:rPr lang="en-US" altLang="ko-KR" sz="2400" b="1" dirty="0">
                <a:latin typeface="+mn-ea"/>
              </a:rPr>
              <a:t>+pp</a:t>
            </a:r>
            <a:r>
              <a:rPr lang="ko-KR" altLang="en-US" sz="2400" b="1" dirty="0">
                <a:latin typeface="+mn-ea"/>
              </a:rPr>
              <a:t>단지</a:t>
            </a:r>
            <a:r>
              <a:rPr lang="en-US" altLang="ko-KR" sz="2400" b="1" dirty="0">
                <a:latin typeface="+mn-ea"/>
              </a:rPr>
              <a:t>+</a:t>
            </a:r>
            <a:r>
              <a:rPr lang="ko-KR" altLang="en-US" sz="2400" b="1" dirty="0" err="1">
                <a:latin typeface="+mn-ea"/>
              </a:rPr>
              <a:t>아이스팩</a:t>
            </a:r>
            <a:r>
              <a:rPr lang="en-US" altLang="ko-KR" sz="2400" b="1" dirty="0">
                <a:latin typeface="+mn-ea"/>
              </a:rPr>
              <a:t>+</a:t>
            </a:r>
            <a:r>
              <a:rPr lang="ko-KR" altLang="en-US" sz="2400" b="1" dirty="0" err="1">
                <a:latin typeface="+mn-ea"/>
              </a:rPr>
              <a:t>보냉팩</a:t>
            </a:r>
            <a:r>
              <a:rPr lang="en-US" altLang="ko-KR" sz="2400" b="1" dirty="0">
                <a:latin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latin typeface="+mn-ea"/>
              </a:rPr>
              <a:t>            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84EC15E0-C0A7-406B-B262-38570B20A1F2}"/>
              </a:ext>
            </a:extLst>
          </p:cNvPr>
          <p:cNvSpPr/>
          <p:nvPr/>
        </p:nvSpPr>
        <p:spPr>
          <a:xfrm>
            <a:off x="671119" y="2004970"/>
            <a:ext cx="2214694" cy="5536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1</a:t>
            </a:r>
            <a:r>
              <a:rPr lang="ko-KR" altLang="en-US" dirty="0"/>
              <a:t>인 </a:t>
            </a:r>
            <a:r>
              <a:rPr lang="en-US" altLang="ko-KR" dirty="0"/>
              <a:t>1kg-35,000</a:t>
            </a:r>
            <a:r>
              <a:rPr lang="ko-KR" altLang="en-US" dirty="0"/>
              <a:t>원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25A148F-A81E-48C6-B6B8-143DF0A926BC}"/>
              </a:ext>
            </a:extLst>
          </p:cNvPr>
          <p:cNvSpPr/>
          <p:nvPr/>
        </p:nvSpPr>
        <p:spPr>
          <a:xfrm>
            <a:off x="671119" y="3152163"/>
            <a:ext cx="2214694" cy="5536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1</a:t>
            </a:r>
            <a:r>
              <a:rPr lang="ko-KR" altLang="en-US" dirty="0"/>
              <a:t>인 </a:t>
            </a:r>
            <a:r>
              <a:rPr lang="en-US" altLang="ko-KR" dirty="0"/>
              <a:t>1kg-32,000</a:t>
            </a:r>
            <a:r>
              <a:rPr lang="ko-KR" altLang="en-US" dirty="0"/>
              <a:t>원</a:t>
            </a:r>
          </a:p>
        </p:txBody>
      </p:sp>
    </p:spTree>
    <p:extLst>
      <p:ext uri="{BB962C8B-B14F-4D97-AF65-F5344CB8AC3E}">
        <p14:creationId xmlns:p14="http://schemas.microsoft.com/office/powerpoint/2010/main" val="3063166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" y="277614"/>
            <a:ext cx="9144000" cy="88900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lIns="216000" tIns="0" rIns="0" bIns="0" anchor="ctr"/>
          <a:lstStyle/>
          <a:p>
            <a:pPr marL="514350" indent="-514350">
              <a:defRPr/>
            </a:pPr>
            <a:r>
              <a:rPr lang="en-US" altLang="ko-KR" sz="2400" b="1" dirty="0">
                <a:solidFill>
                  <a:schemeClr val="bg1"/>
                </a:solidFill>
                <a:latin typeface="+mn-ea"/>
                <a:cs typeface="굴림" charset="-127"/>
              </a:rPr>
              <a:t> 3. </a:t>
            </a:r>
            <a:r>
              <a:rPr lang="ko-KR" altLang="en-US" sz="2400" b="1" dirty="0">
                <a:solidFill>
                  <a:schemeClr val="bg1"/>
                </a:solidFill>
                <a:latin typeface="+mn-ea"/>
                <a:cs typeface="굴림" charset="-127"/>
              </a:rPr>
              <a:t>체험사진</a:t>
            </a:r>
            <a:endParaRPr lang="en-US" altLang="ko-KR" sz="1600" b="1" dirty="0">
              <a:solidFill>
                <a:schemeClr val="bg1"/>
              </a:solidFill>
              <a:latin typeface="+mn-ea"/>
              <a:cs typeface="굴림" charset="-127"/>
            </a:endParaRPr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DDC915BF-1E94-4985-9715-A45E6593AC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06" y="1349862"/>
            <a:ext cx="2662285" cy="2079138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7BFEF7AF-A53A-4786-8A9A-111512D2EB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844" y="1349862"/>
            <a:ext cx="2662285" cy="2079138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6E602E70-B575-4125-93DF-9373962504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08157" y="1349862"/>
            <a:ext cx="2662284" cy="2079138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C1DC1B1F-4FCE-43B0-89A7-BA2ECE5E5E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06" y="3710709"/>
            <a:ext cx="2662285" cy="2079138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E7ACFD2F-B0CB-4A67-9A15-2A8CE390A3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215" y="3710709"/>
            <a:ext cx="2735914" cy="2079138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20A9F810-8017-4439-9855-A0C57B30B2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158" y="3612248"/>
            <a:ext cx="2662284" cy="217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696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" y="277614"/>
            <a:ext cx="9144000" cy="88900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lIns="216000" tIns="0" rIns="0" bIns="0" anchor="ctr"/>
          <a:lstStyle/>
          <a:p>
            <a:pPr marL="514350" indent="-514350">
              <a:defRPr/>
            </a:pPr>
            <a:r>
              <a:rPr lang="en-US" altLang="ko-KR" sz="2400" b="1" dirty="0">
                <a:solidFill>
                  <a:schemeClr val="bg1"/>
                </a:solidFill>
                <a:latin typeface="+mn-ea"/>
                <a:cs typeface="굴림" charset="-127"/>
              </a:rPr>
              <a:t> 4. </a:t>
            </a:r>
            <a:r>
              <a:rPr lang="ko-KR" altLang="en-US" sz="2400" b="1" dirty="0">
                <a:solidFill>
                  <a:schemeClr val="bg1"/>
                </a:solidFill>
                <a:latin typeface="+mn-ea"/>
                <a:cs typeface="굴림" charset="-127"/>
              </a:rPr>
              <a:t>제품설명</a:t>
            </a:r>
            <a:endParaRPr lang="en-US" altLang="ko-KR" sz="1600" b="1" dirty="0">
              <a:solidFill>
                <a:schemeClr val="bg1"/>
              </a:solidFill>
              <a:latin typeface="+mn-ea"/>
              <a:cs typeface="굴림" charset="-127"/>
            </a:endParaRPr>
          </a:p>
        </p:txBody>
      </p:sp>
      <p:sp>
        <p:nvSpPr>
          <p:cNvPr id="16" name="Rectangle 10"/>
          <p:cNvSpPr txBox="1">
            <a:spLocks noChangeArrowheads="1"/>
          </p:cNvSpPr>
          <p:nvPr/>
        </p:nvSpPr>
        <p:spPr bwMode="auto">
          <a:xfrm>
            <a:off x="622023" y="1467037"/>
            <a:ext cx="7899953" cy="521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fontAlgn="base"/>
            <a:r>
              <a:rPr lang="ko-KR" altLang="en-US" sz="2400" b="1" dirty="0" err="1"/>
              <a:t>토시오전복장</a:t>
            </a:r>
            <a:r>
              <a:rPr lang="ko-KR" altLang="en-US" sz="2400" b="1" dirty="0"/>
              <a:t> 이란</a:t>
            </a:r>
            <a:r>
              <a:rPr lang="en-US" altLang="ko-KR" sz="2400" b="1" dirty="0"/>
              <a:t>?</a:t>
            </a:r>
          </a:p>
          <a:p>
            <a:pPr fontAlgn="base"/>
            <a:endParaRPr lang="ko-KR" altLang="en-US" sz="2400" b="1" dirty="0"/>
          </a:p>
          <a:p>
            <a:pPr fontAlgn="base"/>
            <a:endParaRPr lang="en-US" altLang="ko-KR" dirty="0"/>
          </a:p>
          <a:p>
            <a:pPr fontAlgn="base"/>
            <a:r>
              <a:rPr lang="ko-KR" altLang="en-US" dirty="0"/>
              <a:t>전국 </a:t>
            </a:r>
            <a:r>
              <a:rPr lang="en-US" altLang="ko-KR" dirty="0"/>
              <a:t>90% </a:t>
            </a:r>
            <a:r>
              <a:rPr lang="ko-KR" altLang="en-US" dirty="0"/>
              <a:t>이상의 생산량을 가지고 있는 톳</a:t>
            </a:r>
            <a:endParaRPr lang="en-US" altLang="ko-KR" dirty="0"/>
          </a:p>
          <a:p>
            <a:pPr fontAlgn="base"/>
            <a:r>
              <a:rPr lang="ko-KR" altLang="en-US" dirty="0"/>
              <a:t>바다의 보양식 전복을 활용하여 전복장으로 출시를 하였다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 err="1"/>
              <a:t>토시오전복장</a:t>
            </a:r>
            <a:r>
              <a:rPr lang="ko-KR" altLang="en-US" dirty="0"/>
              <a:t> 에 “</a:t>
            </a:r>
            <a:r>
              <a:rPr lang="ko-KR" altLang="en-US" dirty="0" err="1"/>
              <a:t>토시오”라는</a:t>
            </a:r>
            <a:r>
              <a:rPr lang="ko-KR" altLang="en-US" dirty="0"/>
              <a:t> 말은 </a:t>
            </a:r>
            <a:r>
              <a:rPr lang="ko-KR" altLang="en-US" dirty="0" err="1"/>
              <a:t>절라도</a:t>
            </a:r>
            <a:r>
              <a:rPr lang="ko-KR" altLang="en-US" dirty="0"/>
              <a:t> 방언으로 “톳이요</a:t>
            </a:r>
            <a:r>
              <a:rPr lang="en-US" altLang="ko-KR" dirty="0"/>
              <a:t>!”</a:t>
            </a:r>
            <a:r>
              <a:rPr lang="ko-KR" altLang="en-US" dirty="0"/>
              <a:t>라는 말을 풀이하여 </a:t>
            </a:r>
            <a:endParaRPr lang="en-US" altLang="ko-KR" dirty="0"/>
          </a:p>
          <a:p>
            <a:pPr fontAlgn="base"/>
            <a:r>
              <a:rPr lang="ko-KR" altLang="en-US" dirty="0"/>
              <a:t>토시오라는 제품명을 사용하였으며</a:t>
            </a:r>
            <a:r>
              <a:rPr lang="en-US" altLang="ko-KR" dirty="0"/>
              <a:t>, </a:t>
            </a:r>
            <a:r>
              <a:rPr lang="ko-KR" altLang="en-US" dirty="0"/>
              <a:t>본 가공 공장은 톳을 이용하여 제품을 </a:t>
            </a:r>
          </a:p>
          <a:p>
            <a:pPr fontAlgn="base"/>
            <a:r>
              <a:rPr lang="ko-KR" altLang="en-US" dirty="0"/>
              <a:t>생산하고 개발하는 업체이다</a:t>
            </a:r>
            <a:r>
              <a:rPr lang="en-US" altLang="ko-KR" dirty="0"/>
              <a:t>.</a:t>
            </a:r>
          </a:p>
          <a:p>
            <a:pPr fontAlgn="base"/>
            <a:r>
              <a:rPr lang="ko-KR" altLang="en-US" dirty="0"/>
              <a:t>타 업체와 다르게 </a:t>
            </a:r>
            <a:r>
              <a:rPr lang="ko-KR" altLang="en-US" dirty="0" err="1"/>
              <a:t>토시오전복장은</a:t>
            </a:r>
            <a:r>
              <a:rPr lang="ko-KR" altLang="en-US" dirty="0"/>
              <a:t> </a:t>
            </a:r>
            <a:r>
              <a:rPr lang="en-US" altLang="ko-KR" b="1" dirty="0"/>
              <a:t>(</a:t>
            </a:r>
            <a:r>
              <a:rPr lang="ko-KR" altLang="en-US" b="1" dirty="0"/>
              <a:t>염도 </a:t>
            </a:r>
            <a:r>
              <a:rPr lang="en-US" altLang="ko-KR" b="1" dirty="0"/>
              <a:t>2.2ppm, </a:t>
            </a:r>
            <a:r>
              <a:rPr lang="ko-KR" altLang="en-US" b="1" dirty="0"/>
              <a:t>당도</a:t>
            </a:r>
            <a:r>
              <a:rPr lang="en-US" altLang="ko-KR" b="1" dirty="0"/>
              <a:t>18 Brix) </a:t>
            </a:r>
            <a:r>
              <a:rPr lang="ko-KR" altLang="en-US" dirty="0"/>
              <a:t>제품을 만들어 소비자들에게 하여금 짜지않고 달지않는 건강 보양식으로 </a:t>
            </a:r>
            <a:r>
              <a:rPr lang="ko-KR" altLang="en-US" dirty="0" err="1"/>
              <a:t>판매중이며</a:t>
            </a:r>
            <a:r>
              <a:rPr lang="en-US" altLang="ko-KR" dirty="0"/>
              <a:t>,</a:t>
            </a:r>
            <a:r>
              <a:rPr lang="ko-KR" altLang="en-US" dirty="0" err="1"/>
              <a:t>토시오</a:t>
            </a:r>
            <a:r>
              <a:rPr lang="ko-KR" altLang="en-US" dirty="0"/>
              <a:t> 전복장만에 맛과 향을 유지하기위해 전복껍질을 사용하여 육수를 우려내 사용하고있다</a:t>
            </a:r>
            <a:r>
              <a:rPr lang="en-US" altLang="ko-KR" dirty="0"/>
              <a:t>.</a:t>
            </a:r>
          </a:p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r>
              <a:rPr lang="en-US" altLang="ko-KR" dirty="0"/>
              <a:t> </a:t>
            </a:r>
            <a:endParaRPr lang="ko-KR" altLang="en-US" dirty="0"/>
          </a:p>
          <a:p>
            <a:pPr fontAlgn="base"/>
            <a:r>
              <a:rPr lang="ko-KR" altLang="en-US" sz="1600" b="1" dirty="0" err="1"/>
              <a:t>토시오전복장</a:t>
            </a:r>
            <a:r>
              <a:rPr lang="ko-KR" altLang="en-US" sz="1600" b="1" dirty="0"/>
              <a:t> </a:t>
            </a:r>
            <a:r>
              <a:rPr lang="en-US" altLang="ko-KR" sz="1600" b="1" dirty="0"/>
              <a:t>1kg : </a:t>
            </a:r>
            <a:r>
              <a:rPr lang="ko-KR" altLang="en-US" sz="1600" b="1" dirty="0"/>
              <a:t>전복 </a:t>
            </a:r>
            <a:r>
              <a:rPr lang="en-US" altLang="ko-KR" sz="1600" b="1" dirty="0"/>
              <a:t>7~8cm </a:t>
            </a:r>
            <a:r>
              <a:rPr lang="ko-KR" altLang="en-US" sz="1600" b="1" dirty="0"/>
              <a:t>약</a:t>
            </a:r>
            <a:r>
              <a:rPr lang="en-US" altLang="ko-KR" sz="1600" b="1" dirty="0"/>
              <a:t>2~3</a:t>
            </a:r>
            <a:r>
              <a:rPr lang="ko-KR" altLang="en-US" sz="1600" b="1" dirty="0"/>
              <a:t>년산 전복 </a:t>
            </a:r>
            <a:r>
              <a:rPr lang="en-US" altLang="ko-KR" sz="1600" b="1" dirty="0"/>
              <a:t>9~10</a:t>
            </a:r>
            <a:r>
              <a:rPr lang="ko-KR" altLang="en-US" sz="1600" b="1" dirty="0"/>
              <a:t>미</a:t>
            </a:r>
            <a:endParaRPr lang="en-US" altLang="ko-KR" sz="1600" b="1" dirty="0"/>
          </a:p>
          <a:p>
            <a:pPr fontAlgn="base"/>
            <a:r>
              <a:rPr lang="en-US" altLang="ko-KR" sz="1600" b="1" dirty="0"/>
              <a:t>                            2kg : </a:t>
            </a:r>
            <a:r>
              <a:rPr lang="ko-KR" altLang="en-US" sz="1600" b="1" dirty="0"/>
              <a:t>전복 </a:t>
            </a:r>
            <a:r>
              <a:rPr lang="en-US" altLang="ko-KR" sz="1600" b="1" dirty="0"/>
              <a:t>7~8cm </a:t>
            </a:r>
            <a:r>
              <a:rPr lang="ko-KR" altLang="en-US" sz="1600" b="1" dirty="0"/>
              <a:t>약</a:t>
            </a:r>
            <a:r>
              <a:rPr lang="en-US" altLang="ko-KR" sz="1600" b="1" dirty="0"/>
              <a:t>2~3</a:t>
            </a:r>
            <a:r>
              <a:rPr lang="ko-KR" altLang="en-US" sz="1600" b="1" dirty="0"/>
              <a:t>년산 전복 </a:t>
            </a:r>
            <a:r>
              <a:rPr lang="en-US" altLang="ko-KR" sz="1600" b="1" dirty="0"/>
              <a:t>19~20</a:t>
            </a:r>
            <a:r>
              <a:rPr lang="ko-KR" altLang="en-US" sz="1600" b="1" dirty="0"/>
              <a:t>미 로 포장이 이루어지고있다</a:t>
            </a:r>
            <a:r>
              <a:rPr lang="en-US" altLang="ko-KR" sz="1600" b="1" dirty="0"/>
              <a:t>.</a:t>
            </a:r>
          </a:p>
          <a:p>
            <a:pPr fontAlgn="base"/>
            <a:endParaRPr lang="en-US" altLang="ko-KR" dirty="0"/>
          </a:p>
          <a:p>
            <a:pPr fontAlgn="base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5574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B3A4EF4A-6782-40E6-B402-CDA91796BE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825625"/>
            <a:ext cx="3371850" cy="4351338"/>
          </a:xfrm>
          <a:prstGeom prst="rect">
            <a:avLst/>
          </a:prstGeom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5F52C401-2876-4526-895B-715C464C5361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lIns="216000" tIns="0" rIns="0" bIns="0" anchor="ctr"/>
          <a:lstStyle/>
          <a:p>
            <a:pPr marL="514350" indent="-514350">
              <a:defRPr/>
            </a:pPr>
            <a:r>
              <a:rPr lang="en-US" altLang="ko-KR" sz="2400" b="1" dirty="0">
                <a:solidFill>
                  <a:schemeClr val="bg1"/>
                </a:solidFill>
                <a:latin typeface="+mn-ea"/>
                <a:cs typeface="굴림" charset="-127"/>
              </a:rPr>
              <a:t> 6. </a:t>
            </a:r>
            <a:r>
              <a:rPr lang="ko-KR" altLang="en-US" sz="2400" b="1" dirty="0" err="1">
                <a:solidFill>
                  <a:schemeClr val="bg1"/>
                </a:solidFill>
                <a:latin typeface="+mn-ea"/>
                <a:cs typeface="굴림" charset="-127"/>
              </a:rPr>
              <a:t>굿모닝진도</a:t>
            </a:r>
            <a:r>
              <a:rPr lang="ko-KR" altLang="en-US" sz="2400" b="1" dirty="0">
                <a:solidFill>
                  <a:schemeClr val="bg1"/>
                </a:solidFill>
                <a:latin typeface="+mn-ea"/>
                <a:cs typeface="굴림" charset="-127"/>
              </a:rPr>
              <a:t> </a:t>
            </a:r>
            <a:r>
              <a:rPr lang="ko-KR" altLang="en-US" sz="2400" b="1" dirty="0" err="1">
                <a:solidFill>
                  <a:schemeClr val="bg1"/>
                </a:solidFill>
                <a:latin typeface="+mn-ea"/>
                <a:cs typeface="굴림" charset="-127"/>
              </a:rPr>
              <a:t>찾아오시는길</a:t>
            </a:r>
            <a:endParaRPr lang="en-US" altLang="ko-KR" sz="2400" b="1" dirty="0">
              <a:solidFill>
                <a:schemeClr val="bg1"/>
              </a:solidFill>
              <a:latin typeface="+mn-ea"/>
              <a:cs typeface="굴림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5814812-6461-4733-8751-D16534FADD26}"/>
              </a:ext>
            </a:extLst>
          </p:cNvPr>
          <p:cNvSpPr/>
          <p:nvPr/>
        </p:nvSpPr>
        <p:spPr>
          <a:xfrm>
            <a:off x="4180738" y="1953706"/>
            <a:ext cx="4225507" cy="2250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dirty="0"/>
              <a:t>소중한시간 </a:t>
            </a:r>
            <a:r>
              <a:rPr lang="ko-KR" altLang="en-US" dirty="0" err="1"/>
              <a:t>값어치있는</a:t>
            </a:r>
            <a:r>
              <a:rPr lang="ko-KR" altLang="en-US" dirty="0"/>
              <a:t> 선물</a:t>
            </a:r>
            <a:endParaRPr lang="en-US" altLang="ko-KR" dirty="0"/>
          </a:p>
          <a:p>
            <a:pPr fontAlgn="base"/>
            <a:r>
              <a:rPr lang="ko-KR" altLang="en-US" dirty="0"/>
              <a:t>건강한 맛 을 선물로 드리는 </a:t>
            </a:r>
            <a:r>
              <a:rPr lang="ko-KR" altLang="en-US" dirty="0" err="1"/>
              <a:t>굿모닝진도</a:t>
            </a:r>
            <a:r>
              <a:rPr lang="ko-KR" altLang="en-US" dirty="0"/>
              <a:t> 입니다</a:t>
            </a:r>
            <a:r>
              <a:rPr lang="en-US" altLang="ko-KR" dirty="0"/>
              <a:t>.</a:t>
            </a:r>
          </a:p>
          <a:p>
            <a:pPr fontAlgn="base"/>
            <a:endParaRPr lang="en-US" altLang="ko-KR" dirty="0"/>
          </a:p>
          <a:p>
            <a:pPr fontAlgn="base"/>
            <a:r>
              <a:rPr lang="ko-KR" altLang="en-US" dirty="0"/>
              <a:t>운영시간 </a:t>
            </a:r>
            <a:r>
              <a:rPr lang="en-US" altLang="ko-KR" dirty="0"/>
              <a:t>: 09:00~17:00</a:t>
            </a:r>
          </a:p>
          <a:p>
            <a:pPr fontAlgn="base"/>
            <a:r>
              <a:rPr lang="ko-KR" altLang="en-US" dirty="0"/>
              <a:t>단체이용 </a:t>
            </a:r>
            <a:r>
              <a:rPr lang="en-US" altLang="ko-KR" dirty="0"/>
              <a:t>: 10</a:t>
            </a:r>
            <a:r>
              <a:rPr lang="ko-KR" altLang="en-US" dirty="0"/>
              <a:t>명 이상부터 가능</a:t>
            </a:r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r>
              <a:rPr lang="en-US" altLang="ko-KR" dirty="0"/>
              <a:t>※ </a:t>
            </a:r>
            <a:r>
              <a:rPr lang="ko-KR" altLang="en-US" dirty="0"/>
              <a:t>연중무휴 </a:t>
            </a:r>
            <a:r>
              <a:rPr lang="ko-KR" altLang="en-US" dirty="0" err="1"/>
              <a:t>전복장</a:t>
            </a:r>
            <a:r>
              <a:rPr lang="ko-KR" altLang="en-US" dirty="0"/>
              <a:t> 특성상 </a:t>
            </a:r>
            <a:r>
              <a:rPr lang="en-US" altLang="ko-KR" dirty="0"/>
              <a:t>1</a:t>
            </a:r>
            <a:r>
              <a:rPr lang="ko-KR" altLang="en-US" dirty="0"/>
              <a:t>일전 </a:t>
            </a:r>
            <a:r>
              <a:rPr lang="ko-KR" altLang="en-US" dirty="0" err="1"/>
              <a:t>예약제</a:t>
            </a:r>
            <a:r>
              <a:rPr lang="ko-KR" altLang="en-US" dirty="0"/>
              <a:t> 운영</a:t>
            </a:r>
            <a:endParaRPr lang="en-US" altLang="ko-KR" dirty="0"/>
          </a:p>
          <a:p>
            <a:pPr fontAlgn="base"/>
            <a:r>
              <a:rPr lang="ko-KR" altLang="en-US" dirty="0" err="1"/>
              <a:t>전복장</a:t>
            </a:r>
            <a:r>
              <a:rPr lang="ko-KR" altLang="en-US" dirty="0"/>
              <a:t> 체험은 살아있는 생전복을 사용하기때문에 예약진행 합니다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7637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내용 개체 틀 4">
            <a:extLst>
              <a:ext uri="{FF2B5EF4-FFF2-40B4-BE49-F238E27FC236}">
                <a16:creationId xmlns:a16="http://schemas.microsoft.com/office/drawing/2014/main" id="{00E8944D-BA2F-4AD1-ACEA-FD064A41B1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7763723"/>
              </p:ext>
            </p:extLst>
          </p:nvPr>
        </p:nvGraphicFramePr>
        <p:xfrm>
          <a:off x="628649" y="1778967"/>
          <a:ext cx="7798377" cy="4351346"/>
        </p:xfrm>
        <a:graphic>
          <a:graphicData uri="http://schemas.openxmlformats.org/drawingml/2006/table">
            <a:tbl>
              <a:tblPr/>
              <a:tblGrid>
                <a:gridCol w="785706">
                  <a:extLst>
                    <a:ext uri="{9D8B030D-6E8A-4147-A177-3AD203B41FA5}">
                      <a16:colId xmlns:a16="http://schemas.microsoft.com/office/drawing/2014/main" val="2191139242"/>
                    </a:ext>
                  </a:extLst>
                </a:gridCol>
                <a:gridCol w="785706">
                  <a:extLst>
                    <a:ext uri="{9D8B030D-6E8A-4147-A177-3AD203B41FA5}">
                      <a16:colId xmlns:a16="http://schemas.microsoft.com/office/drawing/2014/main" val="3130955784"/>
                    </a:ext>
                  </a:extLst>
                </a:gridCol>
                <a:gridCol w="2598821">
                  <a:extLst>
                    <a:ext uri="{9D8B030D-6E8A-4147-A177-3AD203B41FA5}">
                      <a16:colId xmlns:a16="http://schemas.microsoft.com/office/drawing/2014/main" val="761380065"/>
                    </a:ext>
                  </a:extLst>
                </a:gridCol>
                <a:gridCol w="2598821">
                  <a:extLst>
                    <a:ext uri="{9D8B030D-6E8A-4147-A177-3AD203B41FA5}">
                      <a16:colId xmlns:a16="http://schemas.microsoft.com/office/drawing/2014/main" val="281379215"/>
                    </a:ext>
                  </a:extLst>
                </a:gridCol>
                <a:gridCol w="1029323">
                  <a:extLst>
                    <a:ext uri="{9D8B030D-6E8A-4147-A177-3AD203B41FA5}">
                      <a16:colId xmlns:a16="http://schemas.microsoft.com/office/drawing/2014/main" val="3947669282"/>
                    </a:ext>
                  </a:extLst>
                </a:gridCol>
              </a:tblGrid>
              <a:tr h="14610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일자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시 간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소요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500" b="1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(</a:t>
                      </a:r>
                      <a:r>
                        <a:rPr lang="ko-KR" altLang="en-US" sz="5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분</a:t>
                      </a:r>
                      <a:r>
                        <a:rPr lang="en-US" altLang="ko-KR" sz="500" b="1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)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투 어 일 정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비 고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1132497"/>
                  </a:ext>
                </a:extLst>
              </a:tr>
              <a:tr h="110610">
                <a:tc rowSpan="18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500" kern="0" spc="0" dirty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</a:t>
                      </a:r>
                      <a:r>
                        <a:rPr lang="ko-KR" altLang="en-US" sz="5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일차</a:t>
                      </a:r>
                      <a:endParaRPr lang="ko-KR" altLang="en-US" sz="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11:00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진도군청 집결 후 등록부 작성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8657297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11:10~11:05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5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소전미술관 이동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진도군청 옆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1700239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11:05~11:50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45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소전미술관 관람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0397062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11:50~12:00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소전미술관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~</a:t>
                      </a: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식당 이동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8157987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12:00~12:50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50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꼬돈 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(</a:t>
                      </a: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꼬돈삼합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)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-19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진도읍 남문길 </a:t>
                      </a:r>
                      <a:r>
                        <a:rPr lang="en-US" altLang="ko-KR" sz="500" kern="0" spc="-19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60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8648391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12:50~13:00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식당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~</a:t>
                      </a: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진도개테마파크 이동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-14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진도읍 성죽골길 </a:t>
                      </a:r>
                      <a:r>
                        <a:rPr lang="en-US" altLang="ko-KR" sz="500" kern="0" spc="-14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30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6950701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13:00~13:50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 dirty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50</a:t>
                      </a:r>
                      <a:endParaRPr lang="en-US" sz="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진도개 주말 공연 관람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-13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73748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13:55~14:00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5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진도개테마파크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~</a:t>
                      </a: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향토문화회관 이동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-18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진도읍 진도대로 </a:t>
                      </a:r>
                      <a:r>
                        <a:rPr lang="en-US" altLang="ko-KR" sz="500" kern="0" spc="-18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7197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6890730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14:00~15:10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60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토요민속여행 상설공연 관람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1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7611209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15:10~15:20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향토문화회관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~</a:t>
                      </a: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운림산방 이동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-22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의신면 운림산방로 </a:t>
                      </a:r>
                      <a:r>
                        <a:rPr lang="en-US" altLang="ko-KR" sz="500" kern="0" spc="-22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315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4659068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15:20~16:30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70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남도미술관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, </a:t>
                      </a: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진도역사유물전시관 관람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4414504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16:30~16:50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20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운림산방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~</a:t>
                      </a: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장전미술관 이동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임회면 하미길 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39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5955111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16:50~17:50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60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장전미술관 관람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9425405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17:50~18:10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20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장전미술관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~</a:t>
                      </a: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신호등회관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(</a:t>
                      </a: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꽃게비빔밥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)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-3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진도읍 남동</a:t>
                      </a:r>
                      <a:r>
                        <a:rPr lang="en-US" altLang="ko-KR" sz="500" kern="0" spc="-3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</a:t>
                      </a:r>
                      <a:r>
                        <a:rPr lang="ko-KR" altLang="en-US" sz="500" kern="0" spc="-3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길 </a:t>
                      </a:r>
                      <a:r>
                        <a:rPr lang="en-US" altLang="ko-KR" sz="500" kern="0" spc="-3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66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101399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18:10~19:00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50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저녁식사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486642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19:00~19:30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30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식당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~</a:t>
                      </a: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숙소 이동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(</a:t>
                      </a: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파라다이스펜션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)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-13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임회면 아리랑길 </a:t>
                      </a:r>
                      <a:r>
                        <a:rPr lang="en-US" altLang="ko-KR" sz="500" kern="0" spc="-13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241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3358539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19:30~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짐정리 후 자유시간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794403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“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취침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599509"/>
                  </a:ext>
                </a:extLst>
              </a:tr>
              <a:tr h="129795">
                <a:tc rowSpan="1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500" kern="0" spc="0" dirty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2</a:t>
                      </a:r>
                      <a:r>
                        <a:rPr lang="ko-KR" altLang="en-US" sz="5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일차</a:t>
                      </a:r>
                      <a:endParaRPr lang="ko-KR" altLang="en-US" sz="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08:20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기상 및 짐정리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537609"/>
                  </a:ext>
                </a:extLst>
              </a:tr>
              <a:tr h="1527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08:45~09:00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15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고기사랑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(</a:t>
                      </a: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김치지개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/</a:t>
                      </a: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된장찌개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)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지산면 지산로 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1183 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6440085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09:00~09:40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40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아침식사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1682585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09:40~10:00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20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남도진성 이동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-3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임회면 남동리 </a:t>
                      </a:r>
                      <a:r>
                        <a:rPr lang="en-US" altLang="ko-KR" sz="500" kern="0" spc="-3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149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9124635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10:00~10:30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30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남도진성 관람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7944710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10:30~10:45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15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남도진성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~</a:t>
                      </a: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나절로미술관 이동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-18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임회면 진도대로 </a:t>
                      </a:r>
                      <a:r>
                        <a:rPr lang="en-US" altLang="ko-KR" sz="500" kern="0" spc="-18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3886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6132326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10:45~11:50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65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나절로미술관 관람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휴먼명조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8645549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11:50~12:00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나절로미술관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~</a:t>
                      </a: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작은갤러리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(</a:t>
                      </a: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울금수제비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)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휴먼명조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-11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임회면 헌복동길 </a:t>
                      </a:r>
                      <a:r>
                        <a:rPr lang="en-US" altLang="ko-KR" sz="500" kern="0" spc="-11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14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8208937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12:00~13:10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70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-4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점심식사 후 우초 그림이야기 관람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9797657"/>
                  </a:ext>
                </a:extLst>
              </a:tr>
              <a:tr h="1778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13:10:13:40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30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작은갤러리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~</a:t>
                      </a: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토시오 전복장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(</a:t>
                      </a: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오일시 농공단지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)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-11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고군면 진도대로 </a:t>
                      </a:r>
                      <a:r>
                        <a:rPr lang="en-US" altLang="ko-KR" sz="500" kern="0" spc="-11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27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5501111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13:40~15:10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90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전복장 만들기 체험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2984651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15:10~15:30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20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토시오 전복장</a:t>
                      </a:r>
                      <a:r>
                        <a:rPr lang="en-US" altLang="ko-KR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~</a:t>
                      </a: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울돌목 주말장터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-18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군내면 명량대첩로 </a:t>
                      </a:r>
                      <a:r>
                        <a:rPr lang="en-US" altLang="ko-KR" sz="500" kern="0" spc="-18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11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558639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15:30~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울돌목 주말장터 및 녹진 관광지 관람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842734"/>
                  </a:ext>
                </a:extLst>
              </a:tr>
              <a:tr h="1297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“</a:t>
                      </a:r>
                      <a:endParaRPr 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5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해산 </a:t>
                      </a:r>
                      <a:endParaRPr lang="ko-KR" altLang="en-US" sz="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휴먼명조"/>
                      </a:endParaRPr>
                    </a:p>
                  </a:txBody>
                  <a:tcPr marL="26659" marR="26659" marT="7371" marB="73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7031239"/>
                  </a:ext>
                </a:extLst>
              </a:tr>
            </a:tbl>
          </a:graphicData>
        </a:graphic>
      </p:graphicFrame>
      <p:sp>
        <p:nvSpPr>
          <p:cNvPr id="4" name="Text Box 5">
            <a:extLst>
              <a:ext uri="{FF2B5EF4-FFF2-40B4-BE49-F238E27FC236}">
                <a16:creationId xmlns:a16="http://schemas.microsoft.com/office/drawing/2014/main" id="{AFF9BAF0-DD67-4C83-8372-F021A463B49D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lIns="216000" tIns="0" rIns="0" bIns="0" anchor="ctr"/>
          <a:lstStyle/>
          <a:p>
            <a:pPr marL="514350" indent="-514350">
              <a:defRPr/>
            </a:pPr>
            <a:r>
              <a:rPr lang="en-US" altLang="ko-KR" sz="2400" b="1" dirty="0">
                <a:solidFill>
                  <a:schemeClr val="bg1"/>
                </a:solidFill>
                <a:latin typeface="+mn-ea"/>
                <a:cs typeface="굴림" charset="-127"/>
              </a:rPr>
              <a:t> 7. </a:t>
            </a:r>
            <a:r>
              <a:rPr lang="ko-KR" altLang="en-US" sz="2400" b="1" dirty="0">
                <a:solidFill>
                  <a:schemeClr val="bg1"/>
                </a:solidFill>
                <a:latin typeface="+mn-ea"/>
                <a:cs typeface="굴림" charset="-127"/>
              </a:rPr>
              <a:t>진도 투어코스</a:t>
            </a:r>
            <a:r>
              <a:rPr lang="en-US" altLang="ko-KR" sz="2400" b="1" dirty="0">
                <a:solidFill>
                  <a:schemeClr val="bg1"/>
                </a:solidFill>
                <a:latin typeface="+mn-ea"/>
                <a:cs typeface="굴림" charset="-127"/>
              </a:rPr>
              <a:t>(</a:t>
            </a:r>
            <a:r>
              <a:rPr lang="ko-KR" altLang="en-US" sz="2400" b="1" dirty="0">
                <a:solidFill>
                  <a:schemeClr val="bg1"/>
                </a:solidFill>
                <a:latin typeface="+mn-ea"/>
                <a:cs typeface="굴림" charset="-127"/>
              </a:rPr>
              <a:t>볼거리</a:t>
            </a:r>
            <a:r>
              <a:rPr lang="en-US" altLang="ko-KR" sz="2400" b="1" dirty="0">
                <a:solidFill>
                  <a:schemeClr val="bg1"/>
                </a:solidFill>
                <a:latin typeface="+mn-ea"/>
                <a:cs typeface="굴림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49476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내용 개체 틀 4">
            <a:extLst>
              <a:ext uri="{FF2B5EF4-FFF2-40B4-BE49-F238E27FC236}">
                <a16:creationId xmlns:a16="http://schemas.microsoft.com/office/drawing/2014/main" id="{A57A08B7-D18B-4B34-8C59-FEB8F6F81C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1408368"/>
              </p:ext>
            </p:extLst>
          </p:nvPr>
        </p:nvGraphicFramePr>
        <p:xfrm>
          <a:off x="628650" y="1810096"/>
          <a:ext cx="5366905" cy="4449331"/>
        </p:xfrm>
        <a:graphic>
          <a:graphicData uri="http://schemas.openxmlformats.org/drawingml/2006/table">
            <a:tbl>
              <a:tblPr/>
              <a:tblGrid>
                <a:gridCol w="552868">
                  <a:extLst>
                    <a:ext uri="{9D8B030D-6E8A-4147-A177-3AD203B41FA5}">
                      <a16:colId xmlns:a16="http://schemas.microsoft.com/office/drawing/2014/main" val="681963641"/>
                    </a:ext>
                  </a:extLst>
                </a:gridCol>
                <a:gridCol w="552868">
                  <a:extLst>
                    <a:ext uri="{9D8B030D-6E8A-4147-A177-3AD203B41FA5}">
                      <a16:colId xmlns:a16="http://schemas.microsoft.com/office/drawing/2014/main" val="340303726"/>
                    </a:ext>
                  </a:extLst>
                </a:gridCol>
                <a:gridCol w="1768439">
                  <a:extLst>
                    <a:ext uri="{9D8B030D-6E8A-4147-A177-3AD203B41FA5}">
                      <a16:colId xmlns:a16="http://schemas.microsoft.com/office/drawing/2014/main" val="580201523"/>
                    </a:ext>
                  </a:extLst>
                </a:gridCol>
                <a:gridCol w="1768439">
                  <a:extLst>
                    <a:ext uri="{9D8B030D-6E8A-4147-A177-3AD203B41FA5}">
                      <a16:colId xmlns:a16="http://schemas.microsoft.com/office/drawing/2014/main" val="2186407730"/>
                    </a:ext>
                  </a:extLst>
                </a:gridCol>
                <a:gridCol w="724291">
                  <a:extLst>
                    <a:ext uri="{9D8B030D-6E8A-4147-A177-3AD203B41FA5}">
                      <a16:colId xmlns:a16="http://schemas.microsoft.com/office/drawing/2014/main" val="1502728933"/>
                    </a:ext>
                  </a:extLst>
                </a:gridCol>
              </a:tblGrid>
              <a:tr h="14768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일자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시 간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소요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(</a:t>
                      </a: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분</a:t>
                      </a:r>
                      <a:r>
                        <a:rPr lang="en-US" altLang="ko-KR" sz="700" b="1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)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투 어 일 정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비 고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567615"/>
                  </a:ext>
                </a:extLst>
              </a:tr>
              <a:tr h="106327">
                <a:tc rowSpan="1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일차</a:t>
                      </a:r>
                      <a:endParaRPr lang="ko-KR" altLang="en-US" sz="5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11:00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진도군청 집결 후 등록부 작성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4969160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11:10~11:05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5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소전미술관 이동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진도군청 옆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076168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11:05~11:50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45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소전미술관 관람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9772197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11:50~12:00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식당이동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4733004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12:00~12:50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50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꼬돈 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(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꼬돈삼합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)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0" spc="-8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진도읍 남문길 </a:t>
                      </a:r>
                      <a:r>
                        <a:rPr lang="en-US" altLang="ko-KR" sz="600" kern="0" spc="-8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60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2934197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12:50~13:00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식당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~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진도개테마파크 이동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0" spc="-14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진도읍 성죽골길 </a:t>
                      </a:r>
                      <a:r>
                        <a:rPr lang="en-US" altLang="ko-KR" sz="600" kern="0" spc="-14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30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314726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13:00~13:50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50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진도개 주말 공연 관람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-13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5146718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13:55~14:00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5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진도개테마파크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~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향토문화회관 이동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0" spc="-18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진도읍 진도대로 </a:t>
                      </a:r>
                      <a:r>
                        <a:rPr lang="en-US" altLang="ko-KR" sz="600" kern="0" spc="-18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7197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5151761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14:00~15:10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60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토요민속여행 상설공연 관람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-5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2599008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15:10~15:30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30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향토문화회관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~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접도 이동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-14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9314435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15:30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접도 해상펜션 낚시 체험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732071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“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저녁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해상펜션</a:t>
                      </a: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2795894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“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취침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4435897"/>
                  </a:ext>
                </a:extLst>
              </a:tr>
              <a:tr h="131144">
                <a:tc rowSpan="1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2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일차</a:t>
                      </a:r>
                      <a:endParaRPr lang="ko-KR" altLang="en-US" sz="5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08:00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기상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2341896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08:30~08:40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접도가든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(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곰탕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)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의신면 수품길 </a:t>
                      </a:r>
                      <a:r>
                        <a:rPr lang="en-US" altLang="ko-KR" sz="6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31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9143069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08:40~09:10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30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아침식사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1071448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09:10~09:20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식당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~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여미주차장 이동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의신면 금갑리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183458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09:20~11:50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150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웰빙길 트레킹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2862895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11:50~12:00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접도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~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작은갤러리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(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울금수제비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)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0" spc="-11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임회면 헌복동길 </a:t>
                      </a:r>
                      <a:r>
                        <a:rPr lang="en-US" altLang="ko-KR" sz="600" kern="0" spc="-11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14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2184523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12:00~13:10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70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-4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점심식사 후 우초 그림이야기 관람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울금수제비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4582686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13:10:13:40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30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작은갤러리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~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토시오 전복장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(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오일시 농공단지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)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0" spc="-11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고군면 진도대로 </a:t>
                      </a:r>
                      <a:r>
                        <a:rPr lang="en-US" altLang="ko-KR" sz="600" kern="0" spc="-11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27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191779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13:40~15:10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90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전복장 만들기 체험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24240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15:10~15:30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20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토시오 전복장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~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울돌목 주말장터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0" spc="-18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군내면 명량대첩로 </a:t>
                      </a:r>
                      <a:r>
                        <a:rPr lang="en-US" altLang="ko-KR" sz="600" kern="0" spc="-18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11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3283992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15:30~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울돌목 주말장터 및 녹진 관광지 관람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2149187"/>
                  </a:ext>
                </a:extLst>
              </a:tr>
              <a:tr h="131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“</a:t>
                      </a:r>
                      <a:endParaRPr 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해산</a:t>
                      </a:r>
                      <a:endParaRPr lang="ko-KR" altLang="en-US" sz="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3574" marR="33574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2994485"/>
                  </a:ext>
                </a:extLst>
              </a:tr>
            </a:tbl>
          </a:graphicData>
        </a:graphic>
      </p:graphicFrame>
      <p:sp>
        <p:nvSpPr>
          <p:cNvPr id="4" name="Text Box 5">
            <a:extLst>
              <a:ext uri="{FF2B5EF4-FFF2-40B4-BE49-F238E27FC236}">
                <a16:creationId xmlns:a16="http://schemas.microsoft.com/office/drawing/2014/main" id="{AAEA8FCE-23AE-4802-8466-6BEC89F0BBF5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lIns="216000" tIns="0" rIns="0" bIns="0" anchor="ctr"/>
          <a:lstStyle/>
          <a:p>
            <a:pPr marL="514350" indent="-514350">
              <a:defRPr/>
            </a:pPr>
            <a:r>
              <a:rPr lang="en-US" altLang="ko-KR" sz="2400" b="1" dirty="0">
                <a:solidFill>
                  <a:schemeClr val="bg1"/>
                </a:solidFill>
                <a:latin typeface="+mn-ea"/>
                <a:cs typeface="굴림" charset="-127"/>
              </a:rPr>
              <a:t> 8. </a:t>
            </a:r>
            <a:r>
              <a:rPr lang="ko-KR" altLang="en-US" sz="2400" b="1" dirty="0">
                <a:solidFill>
                  <a:schemeClr val="bg1"/>
                </a:solidFill>
                <a:latin typeface="+mn-ea"/>
                <a:cs typeface="굴림" charset="-127"/>
              </a:rPr>
              <a:t>진도 투어코스</a:t>
            </a:r>
            <a:r>
              <a:rPr lang="en-US" altLang="ko-KR" sz="2400" b="1" dirty="0">
                <a:solidFill>
                  <a:schemeClr val="bg1"/>
                </a:solidFill>
                <a:latin typeface="+mn-ea"/>
                <a:cs typeface="굴림" charset="-127"/>
              </a:rPr>
              <a:t>(</a:t>
            </a:r>
            <a:r>
              <a:rPr lang="ko-KR" altLang="en-US" sz="2400" b="1" dirty="0" err="1">
                <a:solidFill>
                  <a:schemeClr val="bg1"/>
                </a:solidFill>
                <a:latin typeface="+mn-ea"/>
                <a:cs typeface="굴림" charset="-127"/>
              </a:rPr>
              <a:t>즐길거리</a:t>
            </a:r>
            <a:r>
              <a:rPr lang="en-US" altLang="ko-KR" sz="2400" b="1" dirty="0">
                <a:solidFill>
                  <a:schemeClr val="bg1"/>
                </a:solidFill>
                <a:latin typeface="+mn-ea"/>
                <a:cs typeface="굴림" charset="-127"/>
              </a:rPr>
              <a:t>) </a:t>
            </a:r>
            <a:r>
              <a:rPr lang="ko-KR" altLang="en-US" sz="2400" b="1" dirty="0">
                <a:solidFill>
                  <a:schemeClr val="bg1"/>
                </a:solidFill>
                <a:latin typeface="+mn-ea"/>
                <a:cs typeface="굴림" charset="-127"/>
              </a:rPr>
              <a:t>참고</a:t>
            </a:r>
            <a:endParaRPr lang="en-US" altLang="ko-KR" sz="2400" b="1" dirty="0">
              <a:solidFill>
                <a:schemeClr val="bg1"/>
              </a:solidFill>
              <a:latin typeface="+mn-ea"/>
              <a:cs typeface="굴림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33657A2-D36F-48CC-B05C-7AA66C5643CF}"/>
              </a:ext>
            </a:extLst>
          </p:cNvPr>
          <p:cNvSpPr/>
          <p:nvPr/>
        </p:nvSpPr>
        <p:spPr>
          <a:xfrm>
            <a:off x="5995555" y="2026443"/>
            <a:ext cx="3018775" cy="5718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ko-KR" altLang="en-US" dirty="0">
                <a:solidFill>
                  <a:srgbClr val="FF0000"/>
                </a:solidFill>
              </a:rPr>
              <a:t>진도군 진도투어 일정이며</a:t>
            </a:r>
            <a:endParaRPr lang="en-US" altLang="ko-KR" dirty="0">
              <a:solidFill>
                <a:srgbClr val="FF0000"/>
              </a:solidFill>
            </a:endParaRPr>
          </a:p>
          <a:p>
            <a:pPr fontAlgn="base"/>
            <a:r>
              <a:rPr lang="ko-KR" altLang="en-US" dirty="0">
                <a:solidFill>
                  <a:srgbClr val="FF0000"/>
                </a:solidFill>
              </a:rPr>
              <a:t>참고 하 </a:t>
            </a:r>
            <a:r>
              <a:rPr lang="ko-KR" altLang="en-US" dirty="0" err="1">
                <a:solidFill>
                  <a:srgbClr val="FF0000"/>
                </a:solidFill>
              </a:rPr>
              <a:t>실수있게</a:t>
            </a:r>
            <a:r>
              <a:rPr lang="ko-KR" altLang="en-US" dirty="0">
                <a:solidFill>
                  <a:srgbClr val="FF0000"/>
                </a:solidFill>
              </a:rPr>
              <a:t> 보내 드립니다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9068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3424</TotalTime>
  <Words>746</Words>
  <Application>Microsoft Office PowerPoint</Application>
  <PresentationFormat>화면 슬라이드 쇼(4:3)</PresentationFormat>
  <Paragraphs>254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6" baseType="lpstr">
      <vt:lpstr>HCI Poppy</vt:lpstr>
      <vt:lpstr>맑은 고딕</vt:lpstr>
      <vt:lpstr>함초롬바탕</vt:lpstr>
      <vt:lpstr>휴먼명조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 6. 굿모닝진도 찾아오시는길</vt:lpstr>
      <vt:lpstr> 7. 진도 투어코스(볼거리)</vt:lpstr>
      <vt:lpstr> 8. 진도 투어코스(즐길거리) 참고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내컴퓨터</cp:lastModifiedBy>
  <cp:revision>227</cp:revision>
  <cp:lastPrinted>2019-11-06T05:26:11Z</cp:lastPrinted>
  <dcterms:created xsi:type="dcterms:W3CDTF">2015-10-20T05:33:19Z</dcterms:created>
  <dcterms:modified xsi:type="dcterms:W3CDTF">2019-12-05T01:29:01Z</dcterms:modified>
</cp:coreProperties>
</file>