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notesMasterIdLst>
    <p:notesMasterId r:id="rId7"/>
  </p:notes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8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8" autoAdjust="0"/>
    <p:restoredTop sz="94200" autoAdjust="0"/>
  </p:normalViewPr>
  <p:slideViewPr>
    <p:cSldViewPr snapToGrid="0">
      <p:cViewPr varScale="1">
        <p:scale>
          <a:sx n="109" d="100"/>
          <a:sy n="109" d="100"/>
        </p:scale>
        <p:origin x="384" y="96"/>
      </p:cViewPr>
      <p:guideLst>
        <p:guide orient="horz" pos="2158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79B9E0AF-BB92-43D9-8EA7-036B9C779518}" type="datetime1">
              <a:rPr lang="ko-KR" altLang="en-US"/>
              <a:pPr lvl="0">
                <a:defRPr/>
              </a:pPr>
              <a:t>2020-12-16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 편집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8D4AC992-2903-48FE-8631-548ACE4E79A8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8D4AC992-2903-48FE-8631-548ACE4E79A8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4432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4702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6982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6088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6145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742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588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0123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5138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5361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469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147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848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831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4037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335F1-6821-4D1A-9F52-82C1309197B8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CB72467-D15E-4721-8594-F1A5040EE4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1159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47659" y="1087490"/>
            <a:ext cx="11151704" cy="6376486"/>
          </a:xfrm>
        </p:spPr>
        <p:txBody>
          <a:bodyPr vert="horz" wrap="square" lIns="91440" tIns="45720" rIns="91440" bIns="45720" anchor="t">
            <a:noAutofit/>
          </a:bodyPr>
          <a:lstStyle/>
          <a:p>
            <a:pPr marL="0" lvl="0" indent="0">
              <a:buNone/>
              <a:defRPr/>
            </a:pPr>
            <a:endParaRPr lang="en-US" altLang="ko-KR" sz="2100" dirty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 lvl="0">
              <a:defRPr/>
            </a:pP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월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25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만원으로 누구나 쉽게 </a:t>
            </a:r>
            <a:r>
              <a:rPr lang="ko-KR" altLang="en-US" sz="2400" dirty="0">
                <a:solidFill>
                  <a:srgbClr val="FFD700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소자본 창업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이 가능하며 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(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월 소득 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500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만원 이상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) </a:t>
            </a:r>
          </a:p>
          <a:p>
            <a:pPr marL="0" indent="0">
              <a:buNone/>
              <a:defRPr/>
            </a:pP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    세계 최초 </a:t>
            </a:r>
            <a:r>
              <a:rPr lang="ko-KR" alt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스마트 팜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 </a:t>
            </a:r>
            <a:r>
              <a:rPr lang="ko-KR" altLang="en-US" sz="2400" u="sng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새싹인삼재배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 사업에 초대합니다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.</a:t>
            </a:r>
          </a:p>
          <a:p>
            <a:pPr marL="0" lvl="0" indent="0">
              <a:buNone/>
              <a:defRPr/>
            </a:pPr>
            <a:endParaRPr lang="en-US" altLang="ko-KR" sz="2400" i="1" dirty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lvl="0">
              <a:defRPr/>
            </a:pP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이제는 </a:t>
            </a:r>
            <a:r>
              <a:rPr lang="ko-KR" altLang="en-US" sz="2400" dirty="0">
                <a:solidFill>
                  <a:srgbClr val="C49DD6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집에서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 각종 채소와 새싹 인삼을 직접 재배해서 드실 수 </a:t>
            </a:r>
          </a:p>
          <a:p>
            <a:pPr marL="0" indent="0">
              <a:buNone/>
              <a:defRPr/>
            </a:pP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    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있으며 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(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월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2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회 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3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시간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)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 이면 재배가 가능하며</a:t>
            </a:r>
            <a:r>
              <a:rPr lang="ko-KR" altLang="en-US" sz="2400" dirty="0">
                <a:solidFill>
                  <a:srgbClr val="9C3B00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 고수익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을 올릴 수 있습니다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.</a:t>
            </a:r>
          </a:p>
          <a:p>
            <a:pPr lvl="0">
              <a:defRPr/>
            </a:pPr>
            <a:endParaRPr lang="en-US" altLang="ko-KR" sz="2400" dirty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lvl="0">
              <a:defRPr/>
            </a:pP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65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세 미만이면 </a:t>
            </a:r>
            <a:r>
              <a:rPr lang="ko-KR" altLang="en-US" sz="2400" dirty="0">
                <a:solidFill>
                  <a:srgbClr val="F9B8B8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누구나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 귀농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/</a:t>
            </a:r>
            <a:r>
              <a:rPr lang="ko-KR" altLang="en-US" sz="2400" dirty="0" err="1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귀촌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 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3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억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7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천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5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백만원 정부자금을 </a:t>
            </a:r>
          </a:p>
          <a:p>
            <a:pPr marL="0" indent="0">
              <a:buNone/>
              <a:defRPr/>
            </a:pP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    지원 받아서 양평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/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가평군 외 전국 군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.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지역에 창업을 할 수 있으며 </a:t>
            </a:r>
          </a:p>
          <a:p>
            <a:pPr marL="0" indent="0">
              <a:buNone/>
              <a:defRPr/>
            </a:pP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    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전원주택 까지도 </a:t>
            </a:r>
            <a:r>
              <a:rPr lang="ko-KR" altLang="en-US" sz="2400" dirty="0">
                <a:solidFill>
                  <a:srgbClr val="DEA900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미래를 준비</a:t>
            </a: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 할 수 있습니다</a:t>
            </a:r>
            <a:r>
              <a:rPr lang="en-US" altLang="ko-KR" sz="2400" dirty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새굴림" panose="02030600000101010101" pitchFamily="18" charset="-127"/>
                <a:ea typeface="새굴림" panose="02030600000101010101" pitchFamily="18" charset="-127"/>
              </a:rPr>
              <a:t>.</a:t>
            </a:r>
          </a:p>
          <a:p>
            <a:pPr marL="0" lvl="0" indent="0">
              <a:buNone/>
              <a:defRPr/>
            </a:pPr>
            <a:endParaRPr lang="en-US" altLang="ko-KR" sz="2100" dirty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9221" y="169410"/>
            <a:ext cx="6008588" cy="918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5400" b="1" dirty="0">
                <a:solidFill>
                  <a:schemeClr val="accent2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  </a:t>
            </a:r>
            <a:r>
              <a:rPr lang="ko-KR" altLang="en-US" sz="5400" b="1" dirty="0">
                <a:solidFill>
                  <a:schemeClr val="accent2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휴먼엑스포" panose="02030504000101010101" pitchFamily="18" charset="-127"/>
                <a:ea typeface="휴먼엑스포" panose="02030504000101010101" pitchFamily="18" charset="-127"/>
              </a:rPr>
              <a:t> </a:t>
            </a:r>
            <a:r>
              <a:rPr lang="ko-KR" altLang="en-US" sz="4900" b="1" dirty="0">
                <a:solidFill>
                  <a:schemeClr val="accent2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휴먼엑스포" panose="02030504000101010101" pitchFamily="18" charset="-127"/>
                <a:ea typeface="휴먼엑스포" panose="02030504000101010101" pitchFamily="18" charset="-127"/>
              </a:rPr>
              <a:t> </a:t>
            </a:r>
            <a:r>
              <a:rPr lang="ko-KR" altLang="en-US" sz="4500" b="1" dirty="0">
                <a:solidFill>
                  <a:schemeClr val="accent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※ </a:t>
            </a:r>
            <a:r>
              <a:rPr lang="ko-KR" altLang="en-US" sz="4500" b="1" dirty="0" smtClean="0">
                <a:solidFill>
                  <a:schemeClr val="accent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긴급 특보 </a:t>
            </a:r>
            <a:r>
              <a:rPr lang="ko-KR" altLang="en-US" sz="4500" b="1" dirty="0">
                <a:solidFill>
                  <a:schemeClr val="accent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-605602" y="588822"/>
            <a:ext cx="9518073" cy="706582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ko-KR" altLang="en-US" sz="3600" b="1" dirty="0">
                <a:latin typeface="HY헤드라인M"/>
                <a:ea typeface="HY헤드라인M"/>
              </a:rPr>
              <a:t>창업지원 자금 및 주택 지원 자금 정책 </a:t>
            </a:r>
            <a:endParaRPr lang="ko-KR" altLang="en-US" sz="3600" dirty="0">
              <a:latin typeface="HY헤드라인M"/>
              <a:ea typeface="HY헤드라인M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15622" y="792535"/>
            <a:ext cx="11179286" cy="5655426"/>
          </a:xfrm>
        </p:spPr>
        <p:txBody>
          <a:bodyPr>
            <a:normAutofit/>
          </a:bodyPr>
          <a:lstStyle/>
          <a:p>
            <a:pPr algn="l">
              <a:defRPr/>
            </a:pPr>
            <a:endParaRPr lang="en-US" altLang="ko-KR" sz="2000" dirty="0" smtClean="0">
              <a:solidFill>
                <a:schemeClr val="accent1"/>
              </a:solidFill>
              <a:latin typeface="HY헤드라인M"/>
              <a:ea typeface="HY헤드라인M"/>
            </a:endParaRPr>
          </a:p>
          <a:p>
            <a:pPr algn="l">
              <a:defRPr/>
            </a:pPr>
            <a:endParaRPr lang="en-US" altLang="ko-KR" sz="2000" dirty="0" smtClean="0">
              <a:solidFill>
                <a:schemeClr val="accent1"/>
              </a:solidFill>
              <a:latin typeface="HY헤드라인M"/>
              <a:ea typeface="HY헤드라인M"/>
            </a:endParaRPr>
          </a:p>
          <a:p>
            <a:pPr algn="l">
              <a:defRPr/>
            </a:pPr>
            <a:r>
              <a:rPr lang="ko-KR" altLang="en-US" sz="2000" dirty="0" smtClean="0">
                <a:solidFill>
                  <a:schemeClr val="accent1"/>
                </a:solidFill>
                <a:latin typeface="HY헤드라인M"/>
                <a:ea typeface="HY헤드라인M"/>
              </a:rPr>
              <a:t>세상에는 </a:t>
            </a:r>
            <a:r>
              <a:rPr lang="ko-KR" altLang="en-US" sz="2000" dirty="0">
                <a:solidFill>
                  <a:schemeClr val="accent1"/>
                </a:solidFill>
                <a:latin typeface="HY헤드라인M"/>
                <a:ea typeface="HY헤드라인M"/>
              </a:rPr>
              <a:t>여러분이 모르는 세상이 있습니다</a:t>
            </a:r>
            <a:r>
              <a:rPr lang="en-US" altLang="ko-KR" sz="2000" dirty="0">
                <a:solidFill>
                  <a:schemeClr val="accent1"/>
                </a:solidFill>
                <a:latin typeface="HY헤드라인M"/>
                <a:ea typeface="HY헤드라인M"/>
              </a:rPr>
              <a:t>.</a:t>
            </a:r>
          </a:p>
          <a:p>
            <a:pPr algn="l">
              <a:defRPr/>
            </a:pPr>
            <a:r>
              <a:rPr lang="ko-KR" altLang="en-US" sz="2000" b="1" dirty="0">
                <a:solidFill>
                  <a:schemeClr val="accent4"/>
                </a:solidFill>
                <a:latin typeface="HY헤드라인M"/>
                <a:ea typeface="HY헤드라인M"/>
              </a:rPr>
              <a:t>도시 생활과 전원생활을 동시에 가능한 새로운 삶의 현장으로 모십니다</a:t>
            </a:r>
            <a:r>
              <a:rPr lang="en-US" altLang="ko-KR" sz="2000" b="1" dirty="0">
                <a:solidFill>
                  <a:schemeClr val="accent4"/>
                </a:solidFill>
                <a:latin typeface="HY헤드라인M"/>
                <a:ea typeface="HY헤드라인M"/>
              </a:rPr>
              <a:t>.</a:t>
            </a:r>
          </a:p>
          <a:p>
            <a:pPr algn="l">
              <a:defRPr/>
            </a:pPr>
            <a:r>
              <a:rPr lang="ko-KR" altLang="en-US" sz="2000" b="1" dirty="0">
                <a:solidFill>
                  <a:schemeClr val="accent4"/>
                </a:solidFill>
                <a:latin typeface="HY헤드라인M"/>
                <a:ea typeface="HY헤드라인M"/>
              </a:rPr>
              <a:t>정부와 기업이 </a:t>
            </a:r>
            <a:r>
              <a:rPr lang="ko-KR" altLang="en-US" sz="2000" dirty="0">
                <a:latin typeface="HY헤드라인M"/>
                <a:ea typeface="HY헤드라인M"/>
              </a:rPr>
              <a:t>엄청난 지원과 혜택을 통해 도시형 신 창조 농업을 세계최초 개발한 </a:t>
            </a:r>
          </a:p>
          <a:p>
            <a:pPr algn="l">
              <a:defRPr/>
            </a:pPr>
            <a:r>
              <a:rPr lang="en-US" altLang="ko-KR" sz="2000" dirty="0">
                <a:latin typeface="HY헤드라인M"/>
                <a:ea typeface="HY헤드라인M"/>
              </a:rPr>
              <a:t>LED</a:t>
            </a:r>
            <a:r>
              <a:rPr lang="ko-KR" altLang="en-US" sz="2000" dirty="0">
                <a:latin typeface="HY헤드라인M"/>
                <a:ea typeface="HY헤드라인M"/>
              </a:rPr>
              <a:t>새싹 인삼 재배</a:t>
            </a:r>
            <a:r>
              <a:rPr lang="ko-KR" altLang="en-US" sz="2000" b="1" dirty="0">
                <a:latin typeface="HY헤드라인M"/>
                <a:ea typeface="HY헤드라인M"/>
              </a:rPr>
              <a:t>를</a:t>
            </a:r>
            <a:r>
              <a:rPr lang="ko-KR" altLang="en-US" sz="2000" b="1" dirty="0">
                <a:solidFill>
                  <a:schemeClr val="accent4"/>
                </a:solidFill>
                <a:latin typeface="HY헤드라인M"/>
                <a:ea typeface="HY헤드라인M"/>
              </a:rPr>
              <a:t> 통해 고소득을 올릴 수 있는 현장에 </a:t>
            </a:r>
            <a:r>
              <a:rPr lang="ko-KR" altLang="en-US" sz="2000" b="1" dirty="0">
                <a:latin typeface="HY헤드라인M"/>
                <a:ea typeface="HY헤드라인M"/>
              </a:rPr>
              <a:t>여러분을 초대합니다</a:t>
            </a:r>
            <a:r>
              <a:rPr lang="en-US" altLang="ko-KR" sz="2000" b="1" dirty="0">
                <a:latin typeface="HY헤드라인M"/>
                <a:ea typeface="HY헤드라인M"/>
              </a:rPr>
              <a:t>.</a:t>
            </a:r>
          </a:p>
          <a:p>
            <a:pPr latinLnBrk="0">
              <a:defRPr/>
            </a:pPr>
            <a:endParaRPr lang="en-US" altLang="ko-KR" sz="1600" b="1" dirty="0">
              <a:latin typeface="HY헤드라인M"/>
              <a:ea typeface="HY헤드라인M"/>
            </a:endParaRPr>
          </a:p>
          <a:p>
            <a:pPr algn="l" latinLnBrk="0">
              <a:defRPr/>
            </a:pPr>
            <a:r>
              <a:rPr lang="en-US" altLang="ko-KR" sz="2000" b="1" dirty="0">
                <a:latin typeface="HY헤드라인M"/>
                <a:ea typeface="HY헤드라인M"/>
              </a:rPr>
              <a:t>1. </a:t>
            </a:r>
            <a:r>
              <a:rPr lang="ko-KR" altLang="en-US" sz="2000" b="1" dirty="0">
                <a:latin typeface="HY헤드라인M"/>
                <a:ea typeface="HY헤드라인M"/>
              </a:rPr>
              <a:t>대상 </a:t>
            </a:r>
            <a:r>
              <a:rPr lang="en-US" altLang="ko-KR" sz="2000" b="1" dirty="0">
                <a:latin typeface="HY헤드라인M"/>
                <a:ea typeface="HY헤드라인M"/>
              </a:rPr>
              <a:t>– </a:t>
            </a:r>
            <a:r>
              <a:rPr lang="ko-KR" altLang="en-US" sz="2000" b="1" dirty="0">
                <a:latin typeface="HY헤드라인M"/>
                <a:ea typeface="HY헤드라인M"/>
              </a:rPr>
              <a:t>만</a:t>
            </a:r>
            <a:r>
              <a:rPr lang="en-US" altLang="ko-KR" sz="2000" b="1" dirty="0">
                <a:latin typeface="HY헤드라인M"/>
                <a:ea typeface="HY헤드라인M"/>
              </a:rPr>
              <a:t>20</a:t>
            </a:r>
            <a:r>
              <a:rPr lang="ko-KR" altLang="en-US" sz="2000" b="1" dirty="0">
                <a:latin typeface="HY헤드라인M"/>
                <a:ea typeface="HY헤드라인M"/>
              </a:rPr>
              <a:t>세 이상 </a:t>
            </a:r>
            <a:r>
              <a:rPr lang="en-US" altLang="ko-KR" sz="2000" b="1" dirty="0">
                <a:latin typeface="HY헤드라인M"/>
                <a:ea typeface="HY헤드라인M"/>
              </a:rPr>
              <a:t>– 65</a:t>
            </a:r>
            <a:r>
              <a:rPr lang="ko-KR" altLang="en-US" sz="2000" b="1" dirty="0">
                <a:latin typeface="HY헤드라인M"/>
                <a:ea typeface="HY헤드라인M"/>
              </a:rPr>
              <a:t>세까지 </a:t>
            </a:r>
            <a:r>
              <a:rPr lang="en-US" altLang="ko-KR" sz="2000" b="1" dirty="0">
                <a:latin typeface="HY헤드라인M"/>
                <a:ea typeface="HY헤드라인M"/>
              </a:rPr>
              <a:t>(65</a:t>
            </a:r>
            <a:r>
              <a:rPr lang="ko-KR" altLang="en-US" sz="2000" b="1" dirty="0">
                <a:latin typeface="HY헤드라인M"/>
                <a:ea typeface="HY헤드라인M"/>
              </a:rPr>
              <a:t>세 이상인 분도 자녀로 신청가능</a:t>
            </a:r>
            <a:r>
              <a:rPr lang="en-US" altLang="ko-KR" sz="2000" b="1" dirty="0">
                <a:latin typeface="HY헤드라인M"/>
                <a:ea typeface="HY헤드라인M"/>
              </a:rPr>
              <a:t>)</a:t>
            </a:r>
          </a:p>
          <a:p>
            <a:pPr algn="l" latinLnBrk="0">
              <a:defRPr/>
            </a:pPr>
            <a:r>
              <a:rPr lang="en-US" altLang="ko-KR" sz="2000" b="1" dirty="0">
                <a:latin typeface="HY헤드라인M"/>
                <a:ea typeface="HY헤드라인M"/>
              </a:rPr>
              <a:t>2. </a:t>
            </a:r>
            <a:r>
              <a:rPr lang="ko-KR" altLang="en-US" sz="2000" b="1" dirty="0">
                <a:latin typeface="HY헤드라인M"/>
                <a:ea typeface="HY헤드라인M"/>
              </a:rPr>
              <a:t>지원 금액 </a:t>
            </a:r>
            <a:r>
              <a:rPr lang="en-US" altLang="ko-KR" sz="2000" b="1" dirty="0">
                <a:latin typeface="HY헤드라인M"/>
                <a:ea typeface="HY헤드라인M"/>
              </a:rPr>
              <a:t>– </a:t>
            </a:r>
            <a:r>
              <a:rPr lang="ko-KR" altLang="en-US" sz="2000" b="1" dirty="0">
                <a:latin typeface="HY헤드라인M"/>
                <a:ea typeface="HY헤드라인M"/>
              </a:rPr>
              <a:t>농업 창업 지원 자금 </a:t>
            </a:r>
            <a:r>
              <a:rPr lang="en-US" altLang="ko-KR" sz="2000" b="1" dirty="0">
                <a:latin typeface="HY헤드라인M"/>
                <a:ea typeface="HY헤드라인M"/>
              </a:rPr>
              <a:t>: </a:t>
            </a:r>
            <a:r>
              <a:rPr lang="ko-KR" altLang="en-US" sz="2000" b="1" dirty="0">
                <a:latin typeface="HY헤드라인M"/>
                <a:ea typeface="HY헤드라인M"/>
              </a:rPr>
              <a:t>개인당 </a:t>
            </a:r>
            <a:r>
              <a:rPr lang="en-US" altLang="ko-KR" sz="2000" b="1" dirty="0">
                <a:latin typeface="HY헤드라인M"/>
                <a:ea typeface="HY헤드라인M"/>
              </a:rPr>
              <a:t>3</a:t>
            </a:r>
            <a:r>
              <a:rPr lang="ko-KR" altLang="en-US" sz="2000" b="1" dirty="0">
                <a:latin typeface="HY헤드라인M"/>
                <a:ea typeface="HY헤드라인M"/>
              </a:rPr>
              <a:t>억 </a:t>
            </a:r>
            <a:r>
              <a:rPr lang="en-US" altLang="ko-KR" sz="2000" b="1" dirty="0">
                <a:latin typeface="HY헤드라인M"/>
                <a:ea typeface="HY헤드라인M"/>
              </a:rPr>
              <a:t>(5</a:t>
            </a:r>
            <a:r>
              <a:rPr lang="ko-KR" altLang="en-US" sz="2000" b="1" dirty="0">
                <a:latin typeface="HY헤드라인M"/>
                <a:ea typeface="HY헤드라인M"/>
              </a:rPr>
              <a:t>년 거치</a:t>
            </a:r>
            <a:r>
              <a:rPr lang="en-US" altLang="ko-KR" sz="2000" b="1" dirty="0">
                <a:latin typeface="HY헤드라인M"/>
                <a:ea typeface="HY헤드라인M"/>
              </a:rPr>
              <a:t>10</a:t>
            </a:r>
            <a:r>
              <a:rPr lang="ko-KR" altLang="en-US" sz="2000" b="1" dirty="0">
                <a:latin typeface="HY헤드라인M"/>
                <a:ea typeface="HY헤드라인M"/>
              </a:rPr>
              <a:t>년 상환</a:t>
            </a:r>
            <a:r>
              <a:rPr lang="en-US" altLang="ko-KR" sz="2000" b="1" dirty="0">
                <a:latin typeface="HY헤드라인M"/>
                <a:ea typeface="HY헤드라인M"/>
              </a:rPr>
              <a:t>)(</a:t>
            </a:r>
            <a:r>
              <a:rPr lang="ko-KR" altLang="en-US" sz="2000" b="1" dirty="0">
                <a:latin typeface="HY헤드라인M"/>
                <a:ea typeface="HY헤드라인M"/>
              </a:rPr>
              <a:t>이자 </a:t>
            </a:r>
            <a:r>
              <a:rPr lang="en-US" altLang="ko-KR" sz="2000" b="1" dirty="0">
                <a:latin typeface="HY헤드라인M"/>
                <a:ea typeface="HY헤드라인M"/>
              </a:rPr>
              <a:t>2%)</a:t>
            </a:r>
          </a:p>
          <a:p>
            <a:pPr algn="l" latinLnBrk="0">
              <a:defRPr/>
            </a:pPr>
            <a:r>
              <a:rPr lang="en-US" altLang="ko-KR" sz="2000" b="1" dirty="0">
                <a:latin typeface="HY헤드라인M"/>
                <a:ea typeface="HY헤드라인M"/>
              </a:rPr>
              <a:t>3. </a:t>
            </a:r>
            <a:r>
              <a:rPr lang="ko-KR" altLang="en-US" sz="2000" b="1" dirty="0">
                <a:latin typeface="HY헤드라인M"/>
                <a:ea typeface="HY헤드라인M"/>
              </a:rPr>
              <a:t>주택 지원 자금 </a:t>
            </a:r>
            <a:r>
              <a:rPr lang="en-US" altLang="ko-KR" sz="2000" b="1" dirty="0">
                <a:latin typeface="HY헤드라인M"/>
                <a:ea typeface="HY헤드라인M"/>
              </a:rPr>
              <a:t>: 7</a:t>
            </a:r>
            <a:r>
              <a:rPr lang="ko-KR" altLang="en-US" sz="2000" b="1" dirty="0">
                <a:latin typeface="HY헤드라인M"/>
                <a:ea typeface="HY헤드라인M"/>
              </a:rPr>
              <a:t>천</a:t>
            </a:r>
            <a:r>
              <a:rPr lang="en-US" altLang="ko-KR" sz="2000" b="1" dirty="0">
                <a:latin typeface="HY헤드라인M"/>
                <a:ea typeface="HY헤드라인M"/>
              </a:rPr>
              <a:t>5</a:t>
            </a:r>
            <a:r>
              <a:rPr lang="ko-KR" altLang="en-US" sz="2000" b="1" dirty="0">
                <a:latin typeface="HY헤드라인M"/>
                <a:ea typeface="HY헤드라인M"/>
              </a:rPr>
              <a:t>백</a:t>
            </a:r>
            <a:r>
              <a:rPr lang="ko-KR" altLang="en-US" sz="2000" b="1" dirty="0">
                <a:solidFill>
                  <a:srgbClr val="002060"/>
                </a:solidFill>
                <a:latin typeface="HY헤드라인M"/>
                <a:ea typeface="HY헤드라인M"/>
              </a:rPr>
              <a:t> </a:t>
            </a:r>
            <a:r>
              <a:rPr lang="en-US" altLang="ko-KR" sz="2000" b="1" dirty="0">
                <a:solidFill>
                  <a:srgbClr val="002060"/>
                </a:solidFill>
                <a:latin typeface="HY헤드라인M"/>
                <a:ea typeface="HY헤드라인M"/>
              </a:rPr>
              <a:t>(</a:t>
            </a:r>
            <a:r>
              <a:rPr lang="ko-KR" altLang="en-US" sz="2000" b="1" dirty="0">
                <a:solidFill>
                  <a:srgbClr val="002060"/>
                </a:solidFill>
                <a:latin typeface="HY헤드라인M"/>
                <a:ea typeface="HY헤드라인M"/>
              </a:rPr>
              <a:t>정착금</a:t>
            </a:r>
            <a:r>
              <a:rPr lang="en-US" altLang="ko-KR" sz="2000" b="1" dirty="0">
                <a:solidFill>
                  <a:srgbClr val="002060"/>
                </a:solidFill>
                <a:latin typeface="HY헤드라인M"/>
                <a:ea typeface="HY헤드라인M"/>
              </a:rPr>
              <a:t>.</a:t>
            </a:r>
            <a:r>
              <a:rPr lang="ko-KR" altLang="en-US" sz="2000" b="1" dirty="0">
                <a:solidFill>
                  <a:srgbClr val="002060"/>
                </a:solidFill>
                <a:latin typeface="HY헤드라인M"/>
                <a:ea typeface="HY헤드라인M"/>
              </a:rPr>
              <a:t>이사비용</a:t>
            </a:r>
            <a:r>
              <a:rPr lang="en-US" altLang="ko-KR" sz="2000" b="1" dirty="0">
                <a:solidFill>
                  <a:srgbClr val="002060"/>
                </a:solidFill>
                <a:latin typeface="HY헤드라인M"/>
                <a:ea typeface="HY헤드라인M"/>
              </a:rPr>
              <a:t>.</a:t>
            </a:r>
            <a:r>
              <a:rPr lang="ko-KR" altLang="en-US" sz="2000" b="1" dirty="0">
                <a:solidFill>
                  <a:srgbClr val="002060"/>
                </a:solidFill>
                <a:latin typeface="HY헤드라인M"/>
                <a:ea typeface="HY헤드라인M"/>
              </a:rPr>
              <a:t>집들이 등</a:t>
            </a:r>
            <a:r>
              <a:rPr lang="en-US" altLang="ko-KR" sz="2000" b="1" dirty="0">
                <a:solidFill>
                  <a:srgbClr val="002060"/>
                </a:solidFill>
                <a:latin typeface="HY헤드라인M"/>
                <a:ea typeface="HY헤드라인M"/>
              </a:rPr>
              <a:t>…</a:t>
            </a:r>
            <a:r>
              <a:rPr lang="ko-KR" altLang="en-US" sz="2000" b="1" dirty="0">
                <a:solidFill>
                  <a:srgbClr val="002060"/>
                </a:solidFill>
                <a:latin typeface="HY헤드라인M"/>
                <a:ea typeface="HY헤드라인M"/>
              </a:rPr>
              <a:t>지역별 지원</a:t>
            </a:r>
            <a:r>
              <a:rPr lang="en-US" altLang="ko-KR" sz="2000" b="1" dirty="0">
                <a:solidFill>
                  <a:srgbClr val="002060"/>
                </a:solidFill>
                <a:latin typeface="HY헤드라인M"/>
                <a:ea typeface="HY헤드라인M"/>
              </a:rPr>
              <a:t>)</a:t>
            </a:r>
          </a:p>
          <a:p>
            <a:pPr algn="l" latinLnBrk="0">
              <a:defRPr/>
            </a:pPr>
            <a:r>
              <a:rPr lang="en-US" altLang="ko-KR" sz="2000" b="1" dirty="0">
                <a:latin typeface="HY헤드라인M"/>
                <a:ea typeface="HY헤드라인M"/>
              </a:rPr>
              <a:t>4. </a:t>
            </a:r>
            <a:r>
              <a:rPr lang="ko-KR" altLang="en-US" sz="2000" b="1" dirty="0">
                <a:latin typeface="HY헤드라인M"/>
                <a:ea typeface="HY헤드라인M"/>
              </a:rPr>
              <a:t>경기도</a:t>
            </a:r>
            <a:r>
              <a:rPr lang="en-US" altLang="ko-KR" sz="2000" b="1" dirty="0">
                <a:latin typeface="HY헤드라인M"/>
                <a:ea typeface="HY헤드라인M"/>
              </a:rPr>
              <a:t>/</a:t>
            </a:r>
            <a:r>
              <a:rPr lang="ko-KR" altLang="en-US" sz="2000" b="1" dirty="0">
                <a:latin typeface="HY헤드라인M"/>
                <a:ea typeface="HY헤드라인M"/>
              </a:rPr>
              <a:t>전라도 </a:t>
            </a:r>
            <a:r>
              <a:rPr lang="en-US" altLang="ko-KR" sz="2000" b="1" dirty="0">
                <a:latin typeface="HY헤드라인M"/>
                <a:ea typeface="HY헤드라인M"/>
              </a:rPr>
              <a:t>/ </a:t>
            </a:r>
            <a:r>
              <a:rPr lang="ko-KR" altLang="en-US" sz="2000" b="1" dirty="0">
                <a:latin typeface="HY헤드라인M"/>
                <a:ea typeface="HY헤드라인M"/>
              </a:rPr>
              <a:t>충청도 </a:t>
            </a:r>
            <a:r>
              <a:rPr lang="en-US" altLang="ko-KR" sz="2000" b="1" dirty="0">
                <a:latin typeface="HY헤드라인M"/>
                <a:ea typeface="HY헤드라인M"/>
              </a:rPr>
              <a:t>/ </a:t>
            </a:r>
            <a:r>
              <a:rPr lang="ko-KR" altLang="en-US" sz="2000" b="1" dirty="0">
                <a:latin typeface="HY헤드라인M"/>
                <a:ea typeface="HY헤드라인M"/>
              </a:rPr>
              <a:t>경상도 </a:t>
            </a:r>
            <a:r>
              <a:rPr lang="en-US" altLang="ko-KR" sz="2000" b="1" dirty="0">
                <a:latin typeface="HY헤드라인M"/>
                <a:ea typeface="HY헤드라인M"/>
              </a:rPr>
              <a:t>/ </a:t>
            </a:r>
            <a:r>
              <a:rPr lang="ko-KR" altLang="en-US" sz="2000" b="1" dirty="0">
                <a:latin typeface="HY헤드라인M"/>
                <a:ea typeface="HY헤드라인M"/>
              </a:rPr>
              <a:t>강원도 </a:t>
            </a:r>
            <a:r>
              <a:rPr lang="en-US" altLang="ko-KR" sz="2000" b="1" dirty="0">
                <a:latin typeface="HY헤드라인M"/>
                <a:ea typeface="HY헤드라인M"/>
              </a:rPr>
              <a:t>(</a:t>
            </a:r>
            <a:r>
              <a:rPr lang="ko-KR" altLang="en-US" sz="2000" b="1" dirty="0">
                <a:latin typeface="HY헤드라인M"/>
                <a:ea typeface="HY헤드라인M"/>
              </a:rPr>
              <a:t>지역별 선착순</a:t>
            </a:r>
            <a:r>
              <a:rPr lang="en-US" altLang="ko-KR" sz="2000" b="1" dirty="0">
                <a:latin typeface="HY헤드라인M"/>
                <a:ea typeface="HY헤드라인M"/>
              </a:rPr>
              <a:t>100</a:t>
            </a:r>
            <a:r>
              <a:rPr lang="ko-KR" altLang="en-US" sz="2000" b="1" dirty="0">
                <a:latin typeface="HY헤드라인M"/>
                <a:ea typeface="HY헤드라인M"/>
              </a:rPr>
              <a:t>명 마감</a:t>
            </a:r>
            <a:r>
              <a:rPr lang="en-US" altLang="ko-KR" sz="2000" b="1" dirty="0">
                <a:latin typeface="HY헤드라인M"/>
                <a:ea typeface="HY헤드라인M"/>
              </a:rPr>
              <a:t>)  </a:t>
            </a:r>
          </a:p>
          <a:p>
            <a:pPr algn="l" latinLnBrk="0">
              <a:defRPr/>
            </a:pPr>
            <a:r>
              <a:rPr lang="en-US" altLang="ko-KR" sz="2000" dirty="0">
                <a:solidFill>
                  <a:schemeClr val="accent1"/>
                </a:solidFill>
                <a:latin typeface="HY헤드라인M"/>
                <a:ea typeface="HY헤드라인M"/>
              </a:rPr>
              <a:t>  </a:t>
            </a:r>
          </a:p>
          <a:p>
            <a:pPr algn="l" latinLnBrk="0">
              <a:defRPr/>
            </a:pPr>
            <a:r>
              <a:rPr lang="en-US" altLang="ko-KR" sz="2000" dirty="0">
                <a:solidFill>
                  <a:schemeClr val="accent1"/>
                </a:solidFill>
                <a:latin typeface="HY헤드라인M"/>
                <a:ea typeface="HY헤드라인M"/>
              </a:rPr>
              <a:t>        </a:t>
            </a:r>
            <a:endParaRPr lang="ko-KR" altLang="en-US" sz="2000" dirty="0">
              <a:solidFill>
                <a:schemeClr val="accent1"/>
              </a:solidFill>
              <a:latin typeface="HY헤드라인M"/>
              <a:ea typeface="HY헤드라인M"/>
            </a:endParaRPr>
          </a:p>
        </p:txBody>
      </p:sp>
      <p:sp>
        <p:nvSpPr>
          <p:cNvPr id="7" name="대각선 방향의 모서리가 둥근 사각형 6"/>
          <p:cNvSpPr/>
          <p:nvPr/>
        </p:nvSpPr>
        <p:spPr>
          <a:xfrm flipV="1">
            <a:off x="535009" y="5806245"/>
            <a:ext cx="10276237" cy="99861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C6D8EF"/>
          </a:solidFill>
          <a:ln w="50800">
            <a:solidFill>
              <a:srgbClr val="2A5C99"/>
            </a:solidFill>
          </a:ln>
          <a:effectLst/>
          <a:scene3d>
            <a:camera prst="orthographicFront" fov="0">
              <a:rot lat="0" lon="0" rev="0"/>
            </a:camera>
            <a:lightRig rig="threePt" dir="t"/>
          </a:scene3d>
          <a:extLst>
            <a:ext uri="49926C4B-DF97-48ae-9DD6-E73424213832">
              <hp:hncExtEffects xmlns="" xmlns:c="http://schemas.openxmlformats.org/drawingml/2006/chart" xmlns:dgm="http://schemas.openxmlformats.org/drawingml/2006/diagram" xmlns:dsp="http://schemas.microsoft.com/office/drawing/2008/diagram" xmlns:hp="http://schemas.haansoft.com/office/presentation/8.0">
                <hd:hncFillOverlay xmlns:hd="http://schemas.haansoft.com/office/drawingml/8.0" r:id="rId3"/>
              </hp:hncExtEffects>
            </a:ext>
          </a:ex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4">
            <a:lum/>
          </a:blip>
          <a:stretch>
            <a:fillRect/>
          </a:stretch>
        </p:blipFill>
        <p:spPr>
          <a:xfrm>
            <a:off x="828675" y="6059805"/>
            <a:ext cx="491490" cy="491490"/>
          </a:xfrm>
          <a:prstGeom prst="rect">
            <a:avLst/>
          </a:prstGeom>
          <a:effectLst>
            <a:reflection blurRad="6350" stA="50000" endA="300" endPos="35000" dir="5400000" sy="-100000" algn="bl" rotWithShape="0"/>
          </a:effectLst>
          <a:scene3d>
            <a:camera prst="orthographicFront" fov="0">
              <a:rot lat="0" lon="0" rev="0"/>
            </a:camera>
            <a:lightRig rig="threePt" dir="t"/>
          </a:scene3d>
          <a:sp3d>
            <a:bevelT/>
          </a:sp3d>
        </p:spPr>
      </p:pic>
      <p:sp>
        <p:nvSpPr>
          <p:cNvPr id="9" name="TextBox 8"/>
          <p:cNvSpPr txBox="1"/>
          <p:nvPr/>
        </p:nvSpPr>
        <p:spPr>
          <a:xfrm>
            <a:off x="1338262" y="6030383"/>
            <a:ext cx="1519238" cy="568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err="1">
                <a:solidFill>
                  <a:srgbClr val="335C91"/>
                </a:solidFill>
                <a:latin typeface="한컴 소망 M"/>
                <a:ea typeface="한컴 소망 M"/>
              </a:rPr>
              <a:t>하늘팜</a:t>
            </a:r>
            <a:endParaRPr lang="ko-KR" altLang="en-US" sz="3200" b="1" dirty="0">
              <a:solidFill>
                <a:srgbClr val="335C91"/>
              </a:solidFill>
              <a:latin typeface="한컴 소망 M"/>
              <a:ea typeface="한컴 소망 M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1238" y="6392333"/>
            <a:ext cx="9320214" cy="369332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ko-KR" altLang="en-US" sz="1600" b="1" dirty="0">
                <a:solidFill>
                  <a:srgbClr val="14459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서울 금천구 가산디지털</a:t>
            </a:r>
            <a:r>
              <a:rPr lang="en-US" altLang="ko-KR" sz="1600" b="1" dirty="0">
                <a:solidFill>
                  <a:srgbClr val="14459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1</a:t>
            </a:r>
            <a:r>
              <a:rPr lang="ko-KR" altLang="en-US" sz="1600" b="1" dirty="0">
                <a:solidFill>
                  <a:srgbClr val="14459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로 </a:t>
            </a:r>
            <a:r>
              <a:rPr lang="en-US" altLang="ko-KR" sz="1600" b="1" dirty="0">
                <a:solidFill>
                  <a:srgbClr val="14459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19,</a:t>
            </a:r>
            <a:r>
              <a:rPr lang="ko-KR" altLang="en-US" sz="1600" b="1" dirty="0">
                <a:solidFill>
                  <a:srgbClr val="14459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1600" b="1" dirty="0" err="1">
                <a:solidFill>
                  <a:srgbClr val="14459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대륭</a:t>
            </a:r>
            <a:r>
              <a:rPr lang="ko-KR" altLang="en-US" sz="1600" b="1" dirty="0">
                <a:solidFill>
                  <a:srgbClr val="14459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1600" b="1" dirty="0" err="1">
                <a:solidFill>
                  <a:srgbClr val="14459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테크노타운</a:t>
            </a:r>
            <a:r>
              <a:rPr lang="ko-KR" altLang="en-US" sz="1600" b="1" dirty="0">
                <a:solidFill>
                  <a:srgbClr val="14459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en-US" altLang="ko-KR" sz="1600" b="1" dirty="0">
                <a:solidFill>
                  <a:srgbClr val="14459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18</a:t>
            </a:r>
            <a:r>
              <a:rPr lang="ko-KR" altLang="en-US" sz="1600" b="1" dirty="0">
                <a:solidFill>
                  <a:srgbClr val="14459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차 </a:t>
            </a:r>
            <a:r>
              <a:rPr lang="en-US" altLang="ko-KR" sz="1600" b="1" dirty="0">
                <a:solidFill>
                  <a:srgbClr val="14459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1803</a:t>
            </a:r>
            <a:r>
              <a:rPr lang="ko-KR" altLang="en-US" sz="1600" b="1" dirty="0">
                <a:solidFill>
                  <a:srgbClr val="14459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호   </a:t>
            </a:r>
            <a:r>
              <a:rPr lang="en-US" altLang="ko-KR" sz="1600" b="1" dirty="0">
                <a:solidFill>
                  <a:srgbClr val="144590"/>
                </a:solidFill>
                <a:effectLst>
                  <a:outerShdw blurRad="76200" dist="76200" dir="2700000" algn="ctr" rotWithShape="0">
                    <a:srgbClr val="000000">
                      <a:alpha val="50000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(02)6053-2385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 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67690" y="5937037"/>
            <a:ext cx="2595564" cy="44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300" b="1" dirty="0">
                <a:solidFill>
                  <a:srgbClr val="144590"/>
                </a:solidFill>
              </a:rPr>
              <a:t>☎ </a:t>
            </a:r>
            <a:r>
              <a:rPr lang="en-US" altLang="ko-KR" sz="2300" b="1" dirty="0">
                <a:solidFill>
                  <a:srgbClr val="144590"/>
                </a:solidFill>
                <a:latin typeface="휴먼옛체"/>
                <a:ea typeface="휴먼옛체"/>
              </a:rPr>
              <a:t>010.4676.3506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28975" y="5954183"/>
            <a:ext cx="4976814" cy="416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200" b="1" dirty="0">
                <a:solidFill>
                  <a:srgbClr val="144590"/>
                </a:solidFill>
                <a:latin typeface="한컴 소망 M"/>
                <a:ea typeface="한컴 소망 M"/>
              </a:rPr>
              <a:t>[</a:t>
            </a:r>
            <a:r>
              <a:rPr lang="ko-KR" altLang="en-US" sz="2200" b="1" dirty="0">
                <a:solidFill>
                  <a:srgbClr val="144590"/>
                </a:solidFill>
                <a:latin typeface="한컴 소망 M"/>
                <a:ea typeface="한컴 소망 M"/>
              </a:rPr>
              <a:t>전국 지사 설립 및 투자상담 환영</a:t>
            </a:r>
            <a:r>
              <a:rPr lang="en-US" altLang="ko-KR" sz="2200" b="1" dirty="0">
                <a:solidFill>
                  <a:srgbClr val="144590"/>
                </a:solidFill>
                <a:latin typeface="한컴 소망 M"/>
                <a:ea typeface="한컴 소망 M"/>
              </a:rPr>
              <a:t>]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96" y="137160"/>
            <a:ext cx="11888396" cy="6501384"/>
          </a:xfrm>
        </p:spPr>
      </p:pic>
    </p:spTree>
    <p:extLst>
      <p:ext uri="{BB962C8B-B14F-4D97-AF65-F5344CB8AC3E}">
        <p14:creationId xmlns:p14="http://schemas.microsoft.com/office/powerpoint/2010/main" val="208665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1" y="210312"/>
            <a:ext cx="11850624" cy="6455664"/>
          </a:xfrm>
        </p:spPr>
      </p:pic>
    </p:spTree>
    <p:extLst>
      <p:ext uri="{BB962C8B-B14F-4D97-AF65-F5344CB8AC3E}">
        <p14:creationId xmlns:p14="http://schemas.microsoft.com/office/powerpoint/2010/main" val="847030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86" y="241453"/>
            <a:ext cx="11684359" cy="641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260057"/>
      </p:ext>
    </p:extLst>
  </p:cSld>
  <p:clrMapOvr>
    <a:masterClrMapping/>
  </p:clrMapOvr>
</p:sld>
</file>

<file path=ppt/theme/theme1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20000000000000000000"/>
        <a:ea typeface=""/>
        <a:cs typeface=""/>
        <a:font script="Jpan" typeface="メイリオ"/>
        <a:font script="Hang" typeface="맑은 고딕"/>
        <a:font script="Hans" typeface="FZYaoTi"/>
        <a:font script="Hant" typeface="Microsoft JhengHei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20000000000000000000"/>
        <a:ea typeface=""/>
        <a:cs typeface=""/>
        <a:font script="Jpan" typeface="メイリオ"/>
        <a:font script="Hang" typeface="HY그래픽M"/>
        <a:font script="Hans" typeface="STXinwei"/>
        <a:font script="Hant" typeface="Microsoft JhengHei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000000000000000000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20000000000000000000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253</Words>
  <Application>Microsoft Office PowerPoint</Application>
  <PresentationFormat>와이드스크린</PresentationFormat>
  <Paragraphs>30</Paragraphs>
  <Slides>5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7" baseType="lpstr">
      <vt:lpstr>HY그래픽M</vt:lpstr>
      <vt:lpstr>HY헤드라인M</vt:lpstr>
      <vt:lpstr>굴림체</vt:lpstr>
      <vt:lpstr>맑은 고딕</vt:lpstr>
      <vt:lpstr>새굴림</vt:lpstr>
      <vt:lpstr>한컴 소망 M</vt:lpstr>
      <vt:lpstr>휴먼엑스포</vt:lpstr>
      <vt:lpstr>휴먼옛체</vt:lpstr>
      <vt:lpstr>Arial</vt:lpstr>
      <vt:lpstr>Trebuchet MS</vt:lpstr>
      <vt:lpstr>Wingdings 3</vt:lpstr>
      <vt:lpstr>패싯</vt:lpstr>
      <vt:lpstr>PowerPoint 프레젠테이션</vt:lpstr>
      <vt:lpstr>창업지원 자금 및 주택 지원 자금 정책 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Windows 사용자</cp:lastModifiedBy>
  <cp:revision>74</cp:revision>
  <dcterms:created xsi:type="dcterms:W3CDTF">2018-05-30T06:01:58Z</dcterms:created>
  <dcterms:modified xsi:type="dcterms:W3CDTF">2020-12-16T15:05:05Z</dcterms:modified>
  <cp:version>1000.0000.01</cp:version>
</cp:coreProperties>
</file>