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6858000" cy="9906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694" y="-5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0E3E-8DA9-4074-839E-59E584F55C4D}" type="datetimeFigureOut">
              <a:rPr lang="ko-KR" altLang="en-US" smtClean="0"/>
              <a:pPr/>
              <a:t>2020-11-18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C3F2-6EA3-414F-8899-C5AE4D27DA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1150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0E3E-8DA9-4074-839E-59E584F55C4D}" type="datetimeFigureOut">
              <a:rPr lang="ko-KR" altLang="en-US" smtClean="0"/>
              <a:pPr/>
              <a:t>2020-11-18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C3F2-6EA3-414F-8899-C5AE4D27DA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4899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0E3E-8DA9-4074-839E-59E584F55C4D}" type="datetimeFigureOut">
              <a:rPr lang="ko-KR" altLang="en-US" smtClean="0"/>
              <a:pPr/>
              <a:t>2020-11-18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C3F2-6EA3-414F-8899-C5AE4D27DA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956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0E3E-8DA9-4074-839E-59E584F55C4D}" type="datetimeFigureOut">
              <a:rPr lang="ko-KR" altLang="en-US" smtClean="0"/>
              <a:pPr/>
              <a:t>2020-11-18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C3F2-6EA3-414F-8899-C5AE4D27DA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8208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0E3E-8DA9-4074-839E-59E584F55C4D}" type="datetimeFigureOut">
              <a:rPr lang="ko-KR" altLang="en-US" smtClean="0"/>
              <a:pPr/>
              <a:t>2020-11-18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C3F2-6EA3-414F-8899-C5AE4D27DA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9540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0E3E-8DA9-4074-839E-59E584F55C4D}" type="datetimeFigureOut">
              <a:rPr lang="ko-KR" altLang="en-US" smtClean="0"/>
              <a:pPr/>
              <a:t>2020-11-18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C3F2-6EA3-414F-8899-C5AE4D27DA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435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0E3E-8DA9-4074-839E-59E584F55C4D}" type="datetimeFigureOut">
              <a:rPr lang="ko-KR" altLang="en-US" smtClean="0"/>
              <a:pPr/>
              <a:t>2020-11-18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C3F2-6EA3-414F-8899-C5AE4D27DA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506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0E3E-8DA9-4074-839E-59E584F55C4D}" type="datetimeFigureOut">
              <a:rPr lang="ko-KR" altLang="en-US" smtClean="0"/>
              <a:pPr/>
              <a:t>2020-11-18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C3F2-6EA3-414F-8899-C5AE4D27DA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7062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0E3E-8DA9-4074-839E-59E584F55C4D}" type="datetimeFigureOut">
              <a:rPr lang="ko-KR" altLang="en-US" smtClean="0"/>
              <a:pPr/>
              <a:t>2020-11-18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C3F2-6EA3-414F-8899-C5AE4D27DA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7343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0E3E-8DA9-4074-839E-59E584F55C4D}" type="datetimeFigureOut">
              <a:rPr lang="ko-KR" altLang="en-US" smtClean="0"/>
              <a:pPr/>
              <a:t>2020-11-18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C3F2-6EA3-414F-8899-C5AE4D27DA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58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0E3E-8DA9-4074-839E-59E584F55C4D}" type="datetimeFigureOut">
              <a:rPr lang="ko-KR" altLang="en-US" smtClean="0"/>
              <a:pPr/>
              <a:t>2020-11-18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C3F2-6EA3-414F-8899-C5AE4D27DA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866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10E3E-8DA9-4074-839E-59E584F55C4D}" type="datetimeFigureOut">
              <a:rPr lang="ko-KR" altLang="en-US" smtClean="0"/>
              <a:pPr/>
              <a:t>2020-11-18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8C3F2-6EA3-414F-8899-C5AE4D27DA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428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jp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자유형 25"/>
          <p:cNvSpPr/>
          <p:nvPr/>
        </p:nvSpPr>
        <p:spPr>
          <a:xfrm>
            <a:off x="0" y="1207666"/>
            <a:ext cx="6858000" cy="504974"/>
          </a:xfrm>
          <a:custGeom>
            <a:avLst/>
            <a:gdLst>
              <a:gd name="connsiteX0" fmla="*/ 0 w 6858000"/>
              <a:gd name="connsiteY0" fmla="*/ 99342 h 596041"/>
              <a:gd name="connsiteX1" fmla="*/ 99342 w 6858000"/>
              <a:gd name="connsiteY1" fmla="*/ 0 h 596041"/>
              <a:gd name="connsiteX2" fmla="*/ 6758658 w 6858000"/>
              <a:gd name="connsiteY2" fmla="*/ 0 h 596041"/>
              <a:gd name="connsiteX3" fmla="*/ 6858000 w 6858000"/>
              <a:gd name="connsiteY3" fmla="*/ 99342 h 596041"/>
              <a:gd name="connsiteX4" fmla="*/ 6858000 w 6858000"/>
              <a:gd name="connsiteY4" fmla="*/ 496699 h 596041"/>
              <a:gd name="connsiteX5" fmla="*/ 6758658 w 6858000"/>
              <a:gd name="connsiteY5" fmla="*/ 596041 h 596041"/>
              <a:gd name="connsiteX6" fmla="*/ 99342 w 6858000"/>
              <a:gd name="connsiteY6" fmla="*/ 596041 h 596041"/>
              <a:gd name="connsiteX7" fmla="*/ 0 w 6858000"/>
              <a:gd name="connsiteY7" fmla="*/ 496699 h 596041"/>
              <a:gd name="connsiteX8" fmla="*/ 0 w 6858000"/>
              <a:gd name="connsiteY8" fmla="*/ 99342 h 59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96041">
                <a:moveTo>
                  <a:pt x="0" y="99342"/>
                </a:moveTo>
                <a:cubicBezTo>
                  <a:pt x="0" y="44477"/>
                  <a:pt x="44477" y="0"/>
                  <a:pt x="99342" y="0"/>
                </a:cubicBezTo>
                <a:lnTo>
                  <a:pt x="6758658" y="0"/>
                </a:lnTo>
                <a:cubicBezTo>
                  <a:pt x="6813523" y="0"/>
                  <a:pt x="6858000" y="44477"/>
                  <a:pt x="6858000" y="99342"/>
                </a:cubicBezTo>
                <a:lnTo>
                  <a:pt x="6858000" y="496699"/>
                </a:lnTo>
                <a:cubicBezTo>
                  <a:pt x="6858000" y="551564"/>
                  <a:pt x="6813523" y="596041"/>
                  <a:pt x="6758658" y="596041"/>
                </a:cubicBezTo>
                <a:lnTo>
                  <a:pt x="99342" y="596041"/>
                </a:lnTo>
                <a:cubicBezTo>
                  <a:pt x="44477" y="596041"/>
                  <a:pt x="0" y="551564"/>
                  <a:pt x="0" y="496699"/>
                </a:cubicBezTo>
                <a:lnTo>
                  <a:pt x="0" y="993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486" tIns="101486" rIns="101486" bIns="101486" numCol="1" spcCol="1270" anchor="ctr" anchorCtr="0">
            <a:noAutofit/>
          </a:bodyPr>
          <a:lstStyle/>
          <a:p>
            <a:pPr lvl="0" algn="l" defTabSz="8445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900" b="1" dirty="0" smtClean="0"/>
              <a:t>큰맘 </a:t>
            </a:r>
            <a:r>
              <a:rPr lang="ko-KR" altLang="en-US" sz="1900" b="1" dirty="0" err="1" smtClean="0"/>
              <a:t>할매순대국</a:t>
            </a:r>
            <a:r>
              <a:rPr lang="ko-KR" altLang="en-US" sz="1900" b="1" dirty="0" smtClean="0"/>
              <a:t> </a:t>
            </a:r>
            <a:r>
              <a:rPr lang="ko-KR" altLang="en-US" sz="1900" b="1" dirty="0" smtClean="0"/>
              <a:t>개설 조건</a:t>
            </a:r>
            <a:endParaRPr lang="ko-KR" altLang="en-US" sz="1900" kern="1200" dirty="0"/>
          </a:p>
        </p:txBody>
      </p:sp>
      <p:sp>
        <p:nvSpPr>
          <p:cNvPr id="27" name="자유형 26"/>
          <p:cNvSpPr/>
          <p:nvPr/>
        </p:nvSpPr>
        <p:spPr>
          <a:xfrm>
            <a:off x="0" y="1568624"/>
            <a:ext cx="6858000" cy="1224136"/>
          </a:xfrm>
          <a:custGeom>
            <a:avLst/>
            <a:gdLst>
              <a:gd name="connsiteX0" fmla="*/ 0 w 6858000"/>
              <a:gd name="connsiteY0" fmla="*/ 0 h 648944"/>
              <a:gd name="connsiteX1" fmla="*/ 6858000 w 6858000"/>
              <a:gd name="connsiteY1" fmla="*/ 0 h 648944"/>
              <a:gd name="connsiteX2" fmla="*/ 6858000 w 6858000"/>
              <a:gd name="connsiteY2" fmla="*/ 648944 h 648944"/>
              <a:gd name="connsiteX3" fmla="*/ 0 w 6858000"/>
              <a:gd name="connsiteY3" fmla="*/ 648944 h 648944"/>
              <a:gd name="connsiteX4" fmla="*/ 0 w 6858000"/>
              <a:gd name="connsiteY4" fmla="*/ 0 h 648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648944">
                <a:moveTo>
                  <a:pt x="0" y="0"/>
                </a:moveTo>
                <a:lnTo>
                  <a:pt x="6858000" y="0"/>
                </a:lnTo>
                <a:lnTo>
                  <a:pt x="6858000" y="648944"/>
                </a:lnTo>
                <a:lnTo>
                  <a:pt x="0" y="6489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7742" tIns="24130" rIns="135128" bIns="24130" numCol="1" spcCol="1270" anchor="ctr" anchorCtr="0">
            <a:noAutofit/>
          </a:bodyPr>
          <a:lstStyle/>
          <a:p>
            <a:pPr marL="114300" lvl="1" indent="-114300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US" altLang="ko-KR" sz="1500" b="1" kern="1200" dirty="0" smtClean="0"/>
              <a:t>1. </a:t>
            </a:r>
            <a:r>
              <a:rPr lang="ko-KR" altLang="en-US" sz="1500" b="1" kern="1200" dirty="0" smtClean="0">
                <a:solidFill>
                  <a:srgbClr val="FF0000"/>
                </a:solidFill>
              </a:rPr>
              <a:t>가입비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無</a:t>
            </a:r>
            <a:r>
              <a:rPr lang="en-US" altLang="ko-KR" sz="1500" b="1" dirty="0" smtClean="0"/>
              <a:t>, </a:t>
            </a:r>
            <a:r>
              <a:rPr lang="ko-KR" altLang="en-US" sz="1500" b="1" dirty="0" smtClean="0">
                <a:solidFill>
                  <a:schemeClr val="tx1"/>
                </a:solidFill>
              </a:rPr>
              <a:t>교육비</a:t>
            </a:r>
            <a:r>
              <a:rPr lang="en-US" altLang="ko-KR" sz="15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500" b="1" dirty="0" smtClean="0">
                <a:solidFill>
                  <a:schemeClr val="tx1"/>
                </a:solidFill>
              </a:rPr>
              <a:t>할인</a:t>
            </a:r>
            <a:r>
              <a:rPr lang="en-US" altLang="ko-KR" sz="1500" b="1" dirty="0" smtClean="0">
                <a:solidFill>
                  <a:schemeClr val="tx1"/>
                </a:solidFill>
              </a:rPr>
              <a:t>)</a:t>
            </a:r>
          </a:p>
          <a:p>
            <a:pPr marL="0" lvl="1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</a:pPr>
            <a:r>
              <a:rPr lang="en-US" altLang="ko-KR" sz="1500" b="1" dirty="0" smtClean="0">
                <a:solidFill>
                  <a:srgbClr val="FF0000"/>
                </a:solidFill>
              </a:rPr>
              <a:t>  </a:t>
            </a:r>
            <a:r>
              <a:rPr lang="en-US" altLang="ko-KR" sz="1500" b="1" dirty="0" smtClean="0"/>
              <a:t>2. 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자체공사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간판교체 일부 지원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)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 가능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500" b="1" dirty="0" err="1" smtClean="0">
                <a:solidFill>
                  <a:srgbClr val="FF0000"/>
                </a:solidFill>
              </a:rPr>
              <a:t>감리비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 면제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로열티 無</a:t>
            </a:r>
            <a:r>
              <a:rPr lang="en-US" altLang="ko-KR" sz="1500" b="1" dirty="0"/>
              <a:t>.</a:t>
            </a:r>
            <a:r>
              <a:rPr lang="en-US" altLang="ko-KR" sz="1500" b="1" dirty="0" smtClean="0"/>
              <a:t> </a:t>
            </a:r>
            <a:endParaRPr lang="ko-KR" altLang="en-US" sz="1500" kern="1200" dirty="0"/>
          </a:p>
        </p:txBody>
      </p:sp>
      <p:sp>
        <p:nvSpPr>
          <p:cNvPr id="30" name="자유형 29"/>
          <p:cNvSpPr/>
          <p:nvPr/>
        </p:nvSpPr>
        <p:spPr>
          <a:xfrm>
            <a:off x="0" y="2648744"/>
            <a:ext cx="6858000" cy="504974"/>
          </a:xfrm>
          <a:custGeom>
            <a:avLst/>
            <a:gdLst>
              <a:gd name="connsiteX0" fmla="*/ 0 w 6858000"/>
              <a:gd name="connsiteY0" fmla="*/ 99342 h 596041"/>
              <a:gd name="connsiteX1" fmla="*/ 99342 w 6858000"/>
              <a:gd name="connsiteY1" fmla="*/ 0 h 596041"/>
              <a:gd name="connsiteX2" fmla="*/ 6758658 w 6858000"/>
              <a:gd name="connsiteY2" fmla="*/ 0 h 596041"/>
              <a:gd name="connsiteX3" fmla="*/ 6858000 w 6858000"/>
              <a:gd name="connsiteY3" fmla="*/ 99342 h 596041"/>
              <a:gd name="connsiteX4" fmla="*/ 6858000 w 6858000"/>
              <a:gd name="connsiteY4" fmla="*/ 496699 h 596041"/>
              <a:gd name="connsiteX5" fmla="*/ 6758658 w 6858000"/>
              <a:gd name="connsiteY5" fmla="*/ 596041 h 596041"/>
              <a:gd name="connsiteX6" fmla="*/ 99342 w 6858000"/>
              <a:gd name="connsiteY6" fmla="*/ 596041 h 596041"/>
              <a:gd name="connsiteX7" fmla="*/ 0 w 6858000"/>
              <a:gd name="connsiteY7" fmla="*/ 496699 h 596041"/>
              <a:gd name="connsiteX8" fmla="*/ 0 w 6858000"/>
              <a:gd name="connsiteY8" fmla="*/ 99342 h 59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96041">
                <a:moveTo>
                  <a:pt x="0" y="99342"/>
                </a:moveTo>
                <a:cubicBezTo>
                  <a:pt x="0" y="44477"/>
                  <a:pt x="44477" y="0"/>
                  <a:pt x="99342" y="0"/>
                </a:cubicBezTo>
                <a:lnTo>
                  <a:pt x="6758658" y="0"/>
                </a:lnTo>
                <a:cubicBezTo>
                  <a:pt x="6813523" y="0"/>
                  <a:pt x="6858000" y="44477"/>
                  <a:pt x="6858000" y="99342"/>
                </a:cubicBezTo>
                <a:lnTo>
                  <a:pt x="6858000" y="496699"/>
                </a:lnTo>
                <a:cubicBezTo>
                  <a:pt x="6858000" y="551564"/>
                  <a:pt x="6813523" y="596041"/>
                  <a:pt x="6758658" y="596041"/>
                </a:cubicBezTo>
                <a:lnTo>
                  <a:pt x="99342" y="596041"/>
                </a:lnTo>
                <a:cubicBezTo>
                  <a:pt x="44477" y="596041"/>
                  <a:pt x="0" y="551564"/>
                  <a:pt x="0" y="496699"/>
                </a:cubicBezTo>
                <a:lnTo>
                  <a:pt x="0" y="993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486" tIns="101486" rIns="101486" bIns="101486" numCol="1" spcCol="1270" anchor="ctr" anchorCtr="0">
            <a:noAutofit/>
          </a:bodyPr>
          <a:lstStyle/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900" b="1" dirty="0" smtClean="0"/>
              <a:t>큰맘 </a:t>
            </a:r>
            <a:r>
              <a:rPr lang="ko-KR" altLang="en-US" sz="1900" b="1" dirty="0" err="1" smtClean="0"/>
              <a:t>할매순대국의</a:t>
            </a:r>
            <a:r>
              <a:rPr lang="ko-KR" altLang="en-US" sz="1900" b="1" dirty="0" smtClean="0"/>
              <a:t> </a:t>
            </a:r>
            <a:r>
              <a:rPr lang="ko-KR" altLang="ko-KR" sz="1900" b="1" kern="1200" dirty="0" err="1" smtClean="0"/>
              <a:t>수익</a:t>
            </a:r>
            <a:r>
              <a:rPr lang="ko-KR" altLang="en-US" sz="1900" b="1" kern="1200" dirty="0" err="1" smtClean="0"/>
              <a:t>율</a:t>
            </a:r>
            <a:endParaRPr lang="ko-KR" altLang="en-US" sz="1900" kern="1200" dirty="0"/>
          </a:p>
        </p:txBody>
      </p:sp>
      <p:sp>
        <p:nvSpPr>
          <p:cNvPr id="31" name="자유형 30"/>
          <p:cNvSpPr/>
          <p:nvPr/>
        </p:nvSpPr>
        <p:spPr>
          <a:xfrm>
            <a:off x="0" y="3224808"/>
            <a:ext cx="6858000" cy="792088"/>
          </a:xfrm>
          <a:custGeom>
            <a:avLst/>
            <a:gdLst>
              <a:gd name="connsiteX0" fmla="*/ 0 w 6858000"/>
              <a:gd name="connsiteY0" fmla="*/ 0 h 963585"/>
              <a:gd name="connsiteX1" fmla="*/ 6858000 w 6858000"/>
              <a:gd name="connsiteY1" fmla="*/ 0 h 963585"/>
              <a:gd name="connsiteX2" fmla="*/ 6858000 w 6858000"/>
              <a:gd name="connsiteY2" fmla="*/ 963585 h 963585"/>
              <a:gd name="connsiteX3" fmla="*/ 0 w 6858000"/>
              <a:gd name="connsiteY3" fmla="*/ 963585 h 963585"/>
              <a:gd name="connsiteX4" fmla="*/ 0 w 6858000"/>
              <a:gd name="connsiteY4" fmla="*/ 0 h 963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963585">
                <a:moveTo>
                  <a:pt x="0" y="0"/>
                </a:moveTo>
                <a:lnTo>
                  <a:pt x="6858000" y="0"/>
                </a:lnTo>
                <a:lnTo>
                  <a:pt x="6858000" y="963585"/>
                </a:lnTo>
                <a:lnTo>
                  <a:pt x="0" y="96358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7742" tIns="24130" rIns="135128" bIns="24130" numCol="1" spcCol="1270" anchor="ctr" anchorCtr="0">
            <a:noAutofit/>
          </a:bodyPr>
          <a:lstStyle/>
          <a:p>
            <a:pPr marL="114300" lvl="1" indent="-114300" algn="l" defTabSz="666750" latinLnBrk="1"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ko-KR" altLang="en-US" sz="1500" b="1" kern="1200" dirty="0" smtClean="0"/>
              <a:t>제품 원가율 </a:t>
            </a:r>
            <a:r>
              <a:rPr lang="en-US" altLang="ko-KR" sz="1500" b="1" kern="1200" dirty="0" smtClean="0"/>
              <a:t>34%, </a:t>
            </a:r>
            <a:r>
              <a:rPr lang="ko-KR" altLang="en-US" sz="1500" b="1" kern="1200" dirty="0" smtClean="0"/>
              <a:t>매장 운영비</a:t>
            </a:r>
            <a:r>
              <a:rPr lang="en-US" altLang="ko-KR" sz="1500" b="1" kern="1200" dirty="0" smtClean="0"/>
              <a:t>(</a:t>
            </a:r>
            <a:r>
              <a:rPr lang="ko-KR" altLang="en-US" sz="1500" b="1" kern="1200" dirty="0" smtClean="0"/>
              <a:t>월세</a:t>
            </a:r>
            <a:r>
              <a:rPr lang="en-US" altLang="ko-KR" sz="1500" b="1" kern="1200" dirty="0" smtClean="0"/>
              <a:t>, </a:t>
            </a:r>
            <a:r>
              <a:rPr lang="ko-KR" altLang="en-US" sz="1500" b="1" kern="1200" dirty="0" smtClean="0"/>
              <a:t>인건비 등</a:t>
            </a:r>
            <a:r>
              <a:rPr lang="en-US" altLang="ko-KR" sz="1500" b="1" kern="1200" dirty="0" smtClean="0"/>
              <a:t>) </a:t>
            </a:r>
            <a:r>
              <a:rPr lang="ko-KR" altLang="en-US" sz="1500" b="1" kern="1200" dirty="0" smtClean="0"/>
              <a:t>제외 후</a:t>
            </a:r>
            <a:r>
              <a:rPr lang="en-US" altLang="ko-KR" sz="1500" b="1" kern="1200" dirty="0" smtClean="0"/>
              <a:t>, </a:t>
            </a:r>
            <a:r>
              <a:rPr lang="ko-KR" altLang="ko-KR" sz="1500" b="1" kern="1200" dirty="0" smtClean="0">
                <a:solidFill>
                  <a:srgbClr val="FF0000"/>
                </a:solidFill>
              </a:rPr>
              <a:t>순수익 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32</a:t>
            </a:r>
            <a:r>
              <a:rPr lang="en-US" altLang="ko-KR" sz="1500" b="1" kern="1200" dirty="0" smtClean="0">
                <a:solidFill>
                  <a:srgbClr val="FF0000"/>
                </a:solidFill>
              </a:rPr>
              <a:t>%</a:t>
            </a:r>
            <a:r>
              <a:rPr lang="ko-KR" altLang="ko-KR" sz="1500" b="1" kern="1200" dirty="0" smtClean="0">
                <a:solidFill>
                  <a:srgbClr val="FF0000"/>
                </a:solidFill>
              </a:rPr>
              <a:t>선</a:t>
            </a:r>
            <a:r>
              <a:rPr lang="en-US" altLang="ko-KR" sz="1500" b="1" kern="1200" dirty="0" smtClean="0">
                <a:solidFill>
                  <a:srgbClr val="FF0000"/>
                </a:solidFill>
              </a:rPr>
              <a:t>.</a:t>
            </a:r>
            <a:endParaRPr lang="en-US" altLang="ko-KR" sz="1500" b="1" kern="1200" dirty="0" smtClean="0"/>
          </a:p>
          <a:p>
            <a:pPr marL="114300" lvl="1" indent="-114300" algn="l" defTabSz="666750" latinLnBrk="1"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ko-KR" altLang="ko-KR" sz="1500" kern="1200" dirty="0" smtClean="0"/>
              <a:t>단</a:t>
            </a:r>
            <a:r>
              <a:rPr lang="en-US" altLang="ko-KR" sz="1500" dirty="0" smtClean="0"/>
              <a:t>, </a:t>
            </a:r>
            <a:r>
              <a:rPr lang="ko-KR" altLang="ko-KR" sz="1500" kern="1200" dirty="0" smtClean="0"/>
              <a:t>운영방식 및 영업비용에서 다소 차이가 날수 있습니다</a:t>
            </a:r>
            <a:endParaRPr lang="ko-KR" altLang="en-US" sz="1500" kern="1200" dirty="0"/>
          </a:p>
        </p:txBody>
      </p:sp>
      <p:sp>
        <p:nvSpPr>
          <p:cNvPr id="32" name="자유형 31"/>
          <p:cNvSpPr/>
          <p:nvPr/>
        </p:nvSpPr>
        <p:spPr>
          <a:xfrm>
            <a:off x="0" y="4016896"/>
            <a:ext cx="6858000" cy="504056"/>
          </a:xfrm>
          <a:custGeom>
            <a:avLst/>
            <a:gdLst>
              <a:gd name="connsiteX0" fmla="*/ 0 w 6858000"/>
              <a:gd name="connsiteY0" fmla="*/ 99342 h 596041"/>
              <a:gd name="connsiteX1" fmla="*/ 99342 w 6858000"/>
              <a:gd name="connsiteY1" fmla="*/ 0 h 596041"/>
              <a:gd name="connsiteX2" fmla="*/ 6758658 w 6858000"/>
              <a:gd name="connsiteY2" fmla="*/ 0 h 596041"/>
              <a:gd name="connsiteX3" fmla="*/ 6858000 w 6858000"/>
              <a:gd name="connsiteY3" fmla="*/ 99342 h 596041"/>
              <a:gd name="connsiteX4" fmla="*/ 6858000 w 6858000"/>
              <a:gd name="connsiteY4" fmla="*/ 496699 h 596041"/>
              <a:gd name="connsiteX5" fmla="*/ 6758658 w 6858000"/>
              <a:gd name="connsiteY5" fmla="*/ 596041 h 596041"/>
              <a:gd name="connsiteX6" fmla="*/ 99342 w 6858000"/>
              <a:gd name="connsiteY6" fmla="*/ 596041 h 596041"/>
              <a:gd name="connsiteX7" fmla="*/ 0 w 6858000"/>
              <a:gd name="connsiteY7" fmla="*/ 496699 h 596041"/>
              <a:gd name="connsiteX8" fmla="*/ 0 w 6858000"/>
              <a:gd name="connsiteY8" fmla="*/ 99342 h 59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96041">
                <a:moveTo>
                  <a:pt x="0" y="99342"/>
                </a:moveTo>
                <a:cubicBezTo>
                  <a:pt x="0" y="44477"/>
                  <a:pt x="44477" y="0"/>
                  <a:pt x="99342" y="0"/>
                </a:cubicBezTo>
                <a:lnTo>
                  <a:pt x="6758658" y="0"/>
                </a:lnTo>
                <a:cubicBezTo>
                  <a:pt x="6813523" y="0"/>
                  <a:pt x="6858000" y="44477"/>
                  <a:pt x="6858000" y="99342"/>
                </a:cubicBezTo>
                <a:lnTo>
                  <a:pt x="6858000" y="496699"/>
                </a:lnTo>
                <a:cubicBezTo>
                  <a:pt x="6858000" y="551564"/>
                  <a:pt x="6813523" y="596041"/>
                  <a:pt x="6758658" y="596041"/>
                </a:cubicBezTo>
                <a:lnTo>
                  <a:pt x="99342" y="596041"/>
                </a:lnTo>
                <a:cubicBezTo>
                  <a:pt x="44477" y="596041"/>
                  <a:pt x="0" y="551564"/>
                  <a:pt x="0" y="496699"/>
                </a:cubicBezTo>
                <a:lnTo>
                  <a:pt x="0" y="993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486" tIns="101486" rIns="101486" bIns="101486" numCol="1" spcCol="1270" anchor="ctr" anchorCtr="0">
            <a:noAutofit/>
          </a:bodyPr>
          <a:lstStyle/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900" b="1" dirty="0" smtClean="0"/>
              <a:t>큰맘 </a:t>
            </a:r>
            <a:r>
              <a:rPr lang="ko-KR" altLang="en-US" sz="1900" b="1" dirty="0" err="1" smtClean="0"/>
              <a:t>할매순대국의</a:t>
            </a:r>
            <a:r>
              <a:rPr lang="ko-KR" altLang="en-US" sz="1900" b="1" dirty="0" smtClean="0"/>
              <a:t> </a:t>
            </a:r>
            <a:r>
              <a:rPr lang="ko-KR" altLang="ko-KR" sz="1900" b="1" kern="1200" dirty="0" smtClean="0"/>
              <a:t>차별화</a:t>
            </a:r>
            <a:endParaRPr lang="ko-KR" altLang="en-US" sz="1900" kern="1200" dirty="0"/>
          </a:p>
        </p:txBody>
      </p:sp>
      <p:sp>
        <p:nvSpPr>
          <p:cNvPr id="33" name="자유형 32"/>
          <p:cNvSpPr/>
          <p:nvPr/>
        </p:nvSpPr>
        <p:spPr>
          <a:xfrm>
            <a:off x="0" y="4542738"/>
            <a:ext cx="6858000" cy="5363262"/>
          </a:xfrm>
          <a:custGeom>
            <a:avLst/>
            <a:gdLst>
              <a:gd name="connsiteX0" fmla="*/ 0 w 6858000"/>
              <a:gd name="connsiteY0" fmla="*/ 0 h 3303719"/>
              <a:gd name="connsiteX1" fmla="*/ 6858000 w 6858000"/>
              <a:gd name="connsiteY1" fmla="*/ 0 h 3303719"/>
              <a:gd name="connsiteX2" fmla="*/ 6858000 w 6858000"/>
              <a:gd name="connsiteY2" fmla="*/ 3303719 h 3303719"/>
              <a:gd name="connsiteX3" fmla="*/ 0 w 6858000"/>
              <a:gd name="connsiteY3" fmla="*/ 3303719 h 3303719"/>
              <a:gd name="connsiteX4" fmla="*/ 0 w 6858000"/>
              <a:gd name="connsiteY4" fmla="*/ 0 h 3303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3303719">
                <a:moveTo>
                  <a:pt x="0" y="0"/>
                </a:moveTo>
                <a:lnTo>
                  <a:pt x="6858000" y="0"/>
                </a:lnTo>
                <a:lnTo>
                  <a:pt x="6858000" y="3303719"/>
                </a:lnTo>
                <a:lnTo>
                  <a:pt x="0" y="33037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7742" tIns="24130" rIns="135128" bIns="24130" numCol="1" spcCol="1270" anchor="t" anchorCtr="0">
            <a:noAutofit/>
          </a:bodyPr>
          <a:lstStyle/>
          <a:p>
            <a:pPr marL="114300" lvl="1" indent="-114300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US" altLang="ko-KR" sz="1500" b="1" kern="1200" dirty="0" smtClean="0"/>
              <a:t>1. </a:t>
            </a:r>
            <a:r>
              <a:rPr lang="ko-KR" altLang="en-US" sz="1500" b="1" kern="1200" dirty="0" smtClean="0"/>
              <a:t>제품 공급 </a:t>
            </a:r>
            <a:r>
              <a:rPr lang="en-US" altLang="ko-KR" sz="1500" b="1" kern="1200" dirty="0" smtClean="0"/>
              <a:t>: </a:t>
            </a:r>
            <a:r>
              <a:rPr lang="ko-KR" altLang="en-US" sz="1500" b="1" kern="1200" dirty="0" smtClean="0"/>
              <a:t>모든 제품은 본사 물류 센터에서 배송 해드립니다</a:t>
            </a:r>
            <a:r>
              <a:rPr lang="en-US" altLang="ko-KR" sz="1500" b="1" kern="1200" dirty="0" smtClean="0"/>
              <a:t>.</a:t>
            </a:r>
          </a:p>
          <a:p>
            <a:pPr marL="114300" lvl="1" indent="-114300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US" altLang="ko-KR" sz="1500" b="1" dirty="0"/>
              <a:t>2</a:t>
            </a:r>
            <a:r>
              <a:rPr lang="en-US" altLang="ko-KR" sz="1500" b="1" kern="1200" dirty="0" smtClean="0"/>
              <a:t>. 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주방 인원이 없어서 빠르고 간편한 조리 가능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인건비 감소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)</a:t>
            </a:r>
            <a:endParaRPr lang="en-US" altLang="ko-KR" sz="1500" b="1" dirty="0">
              <a:solidFill>
                <a:srgbClr val="FF0000"/>
              </a:solidFill>
            </a:endParaRPr>
          </a:p>
          <a:p>
            <a:pPr marL="114300" lvl="1" indent="-114300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US" altLang="ko-KR" sz="1500" b="1" dirty="0"/>
              <a:t>3</a:t>
            </a:r>
            <a:r>
              <a:rPr lang="en-US" altLang="ko-KR" sz="1500" b="1" kern="1200" dirty="0" smtClean="0"/>
              <a:t>. 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년 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4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회 신제품 개발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모델 문세윤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개그맨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) 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점포 앞 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부착가</a:t>
            </a:r>
            <a:r>
              <a:rPr lang="ko-KR" altLang="en-US" sz="1500" b="1" dirty="0">
                <a:solidFill>
                  <a:srgbClr val="FF0000"/>
                </a:solidFill>
              </a:rPr>
              <a:t>능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.</a:t>
            </a:r>
            <a:endParaRPr lang="en-US" altLang="ko-KR" sz="1500" b="1" dirty="0" smtClean="0"/>
          </a:p>
          <a:p>
            <a:pPr marL="0" lvl="1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</a:pPr>
            <a:endParaRPr lang="en-US" altLang="ko-KR" sz="1500" b="1" dirty="0" smtClean="0"/>
          </a:p>
          <a:p>
            <a:pPr marL="0" lvl="1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</a:pPr>
            <a:endParaRPr lang="en-US" altLang="ko-KR" sz="1500" b="1" dirty="0"/>
          </a:p>
          <a:p>
            <a:pPr marL="0" lvl="1" algn="l" defTabSz="666750" latinLnBrk="1">
              <a:spcBef>
                <a:spcPct val="0"/>
              </a:spcBef>
              <a:spcAft>
                <a:spcPct val="20000"/>
              </a:spcAft>
            </a:pPr>
            <a:r>
              <a:rPr lang="ko-KR" altLang="en-US" sz="1500" b="1" dirty="0" smtClean="0"/>
              <a:t>혜택 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1. 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배달의 민족 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오픈 시 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6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개월 지원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배민 한식 최초 </a:t>
            </a:r>
            <a:r>
              <a:rPr lang="ko-KR" altLang="en-US" sz="1500" b="1" dirty="0" err="1" smtClean="0">
                <a:solidFill>
                  <a:srgbClr val="FF0000"/>
                </a:solidFill>
              </a:rPr>
              <a:t>브랜드관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 지원</a:t>
            </a:r>
            <a:r>
              <a:rPr lang="en-US" altLang="ko-KR" sz="1500" b="1" dirty="0">
                <a:solidFill>
                  <a:srgbClr val="FF0000"/>
                </a:solidFill>
              </a:rPr>
              <a:t>.</a:t>
            </a:r>
            <a:endParaRPr lang="en-US" altLang="ko-KR" sz="1500" b="1" dirty="0" smtClean="0">
              <a:solidFill>
                <a:srgbClr val="FF0000"/>
              </a:solidFill>
            </a:endParaRPr>
          </a:p>
          <a:p>
            <a:pPr marL="0" lvl="1" algn="l" defTabSz="666750" latinLnBrk="1">
              <a:spcBef>
                <a:spcPct val="0"/>
              </a:spcBef>
              <a:spcAft>
                <a:spcPct val="20000"/>
              </a:spcAft>
            </a:pPr>
            <a:r>
              <a:rPr lang="en-US" altLang="ko-KR" sz="1500" b="1" dirty="0"/>
              <a:t> </a:t>
            </a:r>
            <a:r>
              <a:rPr lang="en-US" altLang="ko-KR" sz="1500" b="1" dirty="0" smtClean="0"/>
              <a:t>      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2. </a:t>
            </a:r>
            <a:r>
              <a:rPr lang="ko-KR" altLang="en-US" sz="1500" b="1" dirty="0" smtClean="0">
                <a:solidFill>
                  <a:srgbClr val="FF0000"/>
                </a:solidFill>
              </a:rPr>
              <a:t>요기요 및 배달의 민족 본사 지원 행사</a:t>
            </a:r>
            <a:r>
              <a:rPr lang="en-US" altLang="ko-KR" sz="1500" b="1" dirty="0" smtClean="0">
                <a:solidFill>
                  <a:srgbClr val="FF0000"/>
                </a:solidFill>
              </a:rPr>
              <a:t>.</a:t>
            </a:r>
          </a:p>
          <a:p>
            <a:pPr marL="0" lvl="1" algn="l" defTabSz="666750" latinLnBrk="1">
              <a:spcBef>
                <a:spcPct val="0"/>
              </a:spcBef>
              <a:spcAft>
                <a:spcPct val="20000"/>
              </a:spcAft>
            </a:pPr>
            <a:r>
              <a:rPr lang="en-US" altLang="ko-KR" sz="1500" b="1" dirty="0"/>
              <a:t> </a:t>
            </a:r>
            <a:r>
              <a:rPr lang="en-US" altLang="ko-KR" sz="1500" b="1" dirty="0" smtClean="0"/>
              <a:t>      3. S/V</a:t>
            </a:r>
            <a:r>
              <a:rPr lang="ko-KR" altLang="en-US" sz="1500" b="1" dirty="0" smtClean="0"/>
              <a:t>가 직접 배달 시스템 구축 할 수 있게 교육 시스템 완비</a:t>
            </a:r>
            <a:endParaRPr lang="en-US" altLang="ko-KR" sz="1500" b="1" dirty="0" smtClean="0"/>
          </a:p>
          <a:p>
            <a:pPr marL="0" lvl="1" algn="l" defTabSz="666750" latinLnBrk="1">
              <a:spcBef>
                <a:spcPct val="0"/>
              </a:spcBef>
              <a:spcAft>
                <a:spcPct val="20000"/>
              </a:spcAft>
            </a:pPr>
            <a:r>
              <a:rPr lang="en-US" altLang="ko-KR" sz="1500" b="1" dirty="0"/>
              <a:t> </a:t>
            </a:r>
            <a:r>
              <a:rPr lang="en-US" altLang="ko-KR" sz="1500" b="1" dirty="0" smtClean="0"/>
              <a:t>         (</a:t>
            </a:r>
            <a:r>
              <a:rPr lang="ko-KR" altLang="en-US" sz="1500" b="1" dirty="0" smtClean="0"/>
              <a:t>퀵서비스 업체 선정</a:t>
            </a:r>
            <a:r>
              <a:rPr lang="en-US" altLang="ko-KR" sz="1500" b="1" dirty="0"/>
              <a:t> </a:t>
            </a:r>
            <a:r>
              <a:rPr lang="ko-KR" altLang="en-US" sz="1500" b="1" dirty="0" smtClean="0"/>
              <a:t>부터 </a:t>
            </a:r>
            <a:r>
              <a:rPr lang="ko-KR" altLang="en-US" sz="1500" b="1" dirty="0" err="1" smtClean="0"/>
              <a:t>포스</a:t>
            </a:r>
            <a:r>
              <a:rPr lang="ko-KR" altLang="en-US" sz="1500" b="1" dirty="0" smtClean="0"/>
              <a:t> 교육 까지 배달의 확립 </a:t>
            </a:r>
            <a:r>
              <a:rPr lang="ko-KR" altLang="en-US" sz="1500" b="1" dirty="0" smtClean="0"/>
              <a:t>될 때 </a:t>
            </a:r>
            <a:r>
              <a:rPr lang="ko-KR" altLang="en-US" sz="1500" b="1" dirty="0" smtClean="0"/>
              <a:t>까지 </a:t>
            </a:r>
            <a:endParaRPr lang="en-US" altLang="ko-KR" sz="1500" b="1" dirty="0" smtClean="0"/>
          </a:p>
          <a:p>
            <a:pPr marL="0" lvl="1" algn="l" defTabSz="666750" latinLnBrk="1">
              <a:spcBef>
                <a:spcPct val="0"/>
              </a:spcBef>
              <a:spcAft>
                <a:spcPct val="20000"/>
              </a:spcAft>
            </a:pPr>
            <a:r>
              <a:rPr lang="en-US" altLang="ko-KR" sz="1500" b="1" dirty="0"/>
              <a:t> </a:t>
            </a:r>
            <a:r>
              <a:rPr lang="en-US" altLang="ko-KR" sz="1500" b="1" dirty="0" smtClean="0"/>
              <a:t>          </a:t>
            </a:r>
            <a:r>
              <a:rPr lang="ko-KR" altLang="en-US" sz="1500" b="1" dirty="0" smtClean="0"/>
              <a:t>도움을 드립니다</a:t>
            </a:r>
            <a:r>
              <a:rPr lang="en-US" altLang="ko-KR" sz="1500" b="1" dirty="0" smtClean="0"/>
              <a:t>!!!) –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직원의 바뀌어도 교육 진행</a:t>
            </a:r>
            <a:endParaRPr lang="en-US" altLang="ko-KR" sz="1200" b="1" dirty="0" smtClean="0">
              <a:solidFill>
                <a:srgbClr val="FF0000"/>
              </a:solidFill>
            </a:endParaRPr>
          </a:p>
          <a:p>
            <a:pPr marL="0" lvl="1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</a:pPr>
            <a:endParaRPr lang="en-US" altLang="ko-KR" sz="1500" b="1" dirty="0" smtClean="0"/>
          </a:p>
          <a:p>
            <a:pPr marL="0" lvl="1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</a:pPr>
            <a:endParaRPr lang="en-US" altLang="ko-KR" sz="1500" b="1" dirty="0"/>
          </a:p>
          <a:p>
            <a:pPr marL="0" lvl="1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</a:pPr>
            <a:endParaRPr lang="en-US" altLang="ko-KR" sz="1500" b="1" dirty="0" smtClean="0"/>
          </a:p>
          <a:p>
            <a:pPr marL="0" lvl="1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</a:pPr>
            <a:endParaRPr lang="en-US" altLang="ko-KR" sz="1500" b="1" dirty="0" smtClean="0"/>
          </a:p>
        </p:txBody>
      </p:sp>
      <p:sp>
        <p:nvSpPr>
          <p:cNvPr id="20" name="모서리가 둥근 직사각형 19"/>
          <p:cNvSpPr/>
          <p:nvPr/>
        </p:nvSpPr>
        <p:spPr>
          <a:xfrm>
            <a:off x="1632992" y="469454"/>
            <a:ext cx="3226668" cy="504056"/>
          </a:xfrm>
          <a:prstGeom prst="roundRect">
            <a:avLst/>
          </a:prstGeom>
          <a:ln w="508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ko-KR" altLang="en-US" b="1" dirty="0" smtClean="0"/>
              <a:t>큰맘 </a:t>
            </a:r>
            <a:r>
              <a:rPr lang="ko-KR" altLang="en-US" b="1" dirty="0" err="1" smtClean="0"/>
              <a:t>할매순대국</a:t>
            </a:r>
            <a:r>
              <a:rPr lang="ko-KR" altLang="en-US" b="1" dirty="0" smtClean="0"/>
              <a:t> </a:t>
            </a:r>
            <a:r>
              <a:rPr lang="ko-KR" altLang="en-US" b="1" dirty="0" smtClean="0"/>
              <a:t>사업 제안서</a:t>
            </a:r>
            <a:endParaRPr lang="ko-KR" altLang="en-US" b="1" dirty="0"/>
          </a:p>
        </p:txBody>
      </p:sp>
      <p:pic>
        <p:nvPicPr>
          <p:cNvPr id="21" name="그림 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10" y="19869"/>
            <a:ext cx="1838324" cy="120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069"/>
            <a:ext cx="1484783" cy="69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자유형 21"/>
          <p:cNvSpPr/>
          <p:nvPr/>
        </p:nvSpPr>
        <p:spPr>
          <a:xfrm>
            <a:off x="27384" y="5817096"/>
            <a:ext cx="6858000" cy="504056"/>
          </a:xfrm>
          <a:custGeom>
            <a:avLst/>
            <a:gdLst>
              <a:gd name="connsiteX0" fmla="*/ 0 w 6858000"/>
              <a:gd name="connsiteY0" fmla="*/ 99342 h 596041"/>
              <a:gd name="connsiteX1" fmla="*/ 99342 w 6858000"/>
              <a:gd name="connsiteY1" fmla="*/ 0 h 596041"/>
              <a:gd name="connsiteX2" fmla="*/ 6758658 w 6858000"/>
              <a:gd name="connsiteY2" fmla="*/ 0 h 596041"/>
              <a:gd name="connsiteX3" fmla="*/ 6858000 w 6858000"/>
              <a:gd name="connsiteY3" fmla="*/ 99342 h 596041"/>
              <a:gd name="connsiteX4" fmla="*/ 6858000 w 6858000"/>
              <a:gd name="connsiteY4" fmla="*/ 496699 h 596041"/>
              <a:gd name="connsiteX5" fmla="*/ 6758658 w 6858000"/>
              <a:gd name="connsiteY5" fmla="*/ 596041 h 596041"/>
              <a:gd name="connsiteX6" fmla="*/ 99342 w 6858000"/>
              <a:gd name="connsiteY6" fmla="*/ 596041 h 596041"/>
              <a:gd name="connsiteX7" fmla="*/ 0 w 6858000"/>
              <a:gd name="connsiteY7" fmla="*/ 496699 h 596041"/>
              <a:gd name="connsiteX8" fmla="*/ 0 w 6858000"/>
              <a:gd name="connsiteY8" fmla="*/ 99342 h 59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96041">
                <a:moveTo>
                  <a:pt x="0" y="99342"/>
                </a:moveTo>
                <a:cubicBezTo>
                  <a:pt x="0" y="44477"/>
                  <a:pt x="44477" y="0"/>
                  <a:pt x="99342" y="0"/>
                </a:cubicBezTo>
                <a:lnTo>
                  <a:pt x="6758658" y="0"/>
                </a:lnTo>
                <a:cubicBezTo>
                  <a:pt x="6813523" y="0"/>
                  <a:pt x="6858000" y="44477"/>
                  <a:pt x="6858000" y="99342"/>
                </a:cubicBezTo>
                <a:lnTo>
                  <a:pt x="6858000" y="496699"/>
                </a:lnTo>
                <a:cubicBezTo>
                  <a:pt x="6858000" y="551564"/>
                  <a:pt x="6813523" y="596041"/>
                  <a:pt x="6758658" y="596041"/>
                </a:cubicBezTo>
                <a:lnTo>
                  <a:pt x="99342" y="596041"/>
                </a:lnTo>
                <a:cubicBezTo>
                  <a:pt x="44477" y="596041"/>
                  <a:pt x="0" y="551564"/>
                  <a:pt x="0" y="496699"/>
                </a:cubicBezTo>
                <a:lnTo>
                  <a:pt x="0" y="99342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486" tIns="101486" rIns="101486" bIns="101486" numCol="1" spcCol="1270" anchor="ctr" anchorCtr="0">
            <a:noAutofit/>
          </a:bodyPr>
          <a:lstStyle/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900" b="1" dirty="0" smtClean="0"/>
              <a:t>코로나</a:t>
            </a:r>
            <a:r>
              <a:rPr lang="en-US" altLang="ko-KR" sz="1900" b="1" dirty="0" smtClean="0"/>
              <a:t>19</a:t>
            </a:r>
            <a:r>
              <a:rPr lang="ko-KR" altLang="en-US" sz="1900" b="1" dirty="0" smtClean="0"/>
              <a:t>로 인한 이제는 배달 입니다</a:t>
            </a:r>
            <a:r>
              <a:rPr lang="en-US" altLang="ko-KR" sz="1900" b="1" dirty="0" smtClean="0"/>
              <a:t>!</a:t>
            </a:r>
            <a:endParaRPr lang="ko-KR" altLang="en-US" sz="1900" kern="12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92" y="7977336"/>
            <a:ext cx="2614600" cy="176107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90" y="8081423"/>
            <a:ext cx="2718214" cy="16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0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자유형 25"/>
          <p:cNvSpPr/>
          <p:nvPr/>
        </p:nvSpPr>
        <p:spPr>
          <a:xfrm>
            <a:off x="0" y="1207666"/>
            <a:ext cx="6858000" cy="504974"/>
          </a:xfrm>
          <a:custGeom>
            <a:avLst/>
            <a:gdLst>
              <a:gd name="connsiteX0" fmla="*/ 0 w 6858000"/>
              <a:gd name="connsiteY0" fmla="*/ 99342 h 596041"/>
              <a:gd name="connsiteX1" fmla="*/ 99342 w 6858000"/>
              <a:gd name="connsiteY1" fmla="*/ 0 h 596041"/>
              <a:gd name="connsiteX2" fmla="*/ 6758658 w 6858000"/>
              <a:gd name="connsiteY2" fmla="*/ 0 h 596041"/>
              <a:gd name="connsiteX3" fmla="*/ 6858000 w 6858000"/>
              <a:gd name="connsiteY3" fmla="*/ 99342 h 596041"/>
              <a:gd name="connsiteX4" fmla="*/ 6858000 w 6858000"/>
              <a:gd name="connsiteY4" fmla="*/ 496699 h 596041"/>
              <a:gd name="connsiteX5" fmla="*/ 6758658 w 6858000"/>
              <a:gd name="connsiteY5" fmla="*/ 596041 h 596041"/>
              <a:gd name="connsiteX6" fmla="*/ 99342 w 6858000"/>
              <a:gd name="connsiteY6" fmla="*/ 596041 h 596041"/>
              <a:gd name="connsiteX7" fmla="*/ 0 w 6858000"/>
              <a:gd name="connsiteY7" fmla="*/ 496699 h 596041"/>
              <a:gd name="connsiteX8" fmla="*/ 0 w 6858000"/>
              <a:gd name="connsiteY8" fmla="*/ 99342 h 59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96041">
                <a:moveTo>
                  <a:pt x="0" y="99342"/>
                </a:moveTo>
                <a:cubicBezTo>
                  <a:pt x="0" y="44477"/>
                  <a:pt x="44477" y="0"/>
                  <a:pt x="99342" y="0"/>
                </a:cubicBezTo>
                <a:lnTo>
                  <a:pt x="6758658" y="0"/>
                </a:lnTo>
                <a:cubicBezTo>
                  <a:pt x="6813523" y="0"/>
                  <a:pt x="6858000" y="44477"/>
                  <a:pt x="6858000" y="99342"/>
                </a:cubicBezTo>
                <a:lnTo>
                  <a:pt x="6858000" y="496699"/>
                </a:lnTo>
                <a:cubicBezTo>
                  <a:pt x="6858000" y="551564"/>
                  <a:pt x="6813523" y="596041"/>
                  <a:pt x="6758658" y="596041"/>
                </a:cubicBezTo>
                <a:lnTo>
                  <a:pt x="99342" y="596041"/>
                </a:lnTo>
                <a:cubicBezTo>
                  <a:pt x="44477" y="596041"/>
                  <a:pt x="0" y="551564"/>
                  <a:pt x="0" y="496699"/>
                </a:cubicBezTo>
                <a:lnTo>
                  <a:pt x="0" y="993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486" tIns="101486" rIns="101486" bIns="101486" numCol="1" spcCol="1270" anchor="ctr" anchorCtr="0">
            <a:noAutofit/>
          </a:bodyPr>
          <a:lstStyle/>
          <a:p>
            <a:pPr lvl="0" algn="l" defTabSz="8445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900" b="1" dirty="0" smtClean="0"/>
              <a:t>배달의 차별화 시스템</a:t>
            </a:r>
            <a:endParaRPr lang="ko-KR" altLang="en-US" sz="1900" kern="1200" dirty="0"/>
          </a:p>
        </p:txBody>
      </p:sp>
      <p:sp>
        <p:nvSpPr>
          <p:cNvPr id="27" name="자유형 26"/>
          <p:cNvSpPr/>
          <p:nvPr/>
        </p:nvSpPr>
        <p:spPr>
          <a:xfrm>
            <a:off x="0" y="1568624"/>
            <a:ext cx="6858000" cy="1224136"/>
          </a:xfrm>
          <a:custGeom>
            <a:avLst/>
            <a:gdLst>
              <a:gd name="connsiteX0" fmla="*/ 0 w 6858000"/>
              <a:gd name="connsiteY0" fmla="*/ 0 h 648944"/>
              <a:gd name="connsiteX1" fmla="*/ 6858000 w 6858000"/>
              <a:gd name="connsiteY1" fmla="*/ 0 h 648944"/>
              <a:gd name="connsiteX2" fmla="*/ 6858000 w 6858000"/>
              <a:gd name="connsiteY2" fmla="*/ 648944 h 648944"/>
              <a:gd name="connsiteX3" fmla="*/ 0 w 6858000"/>
              <a:gd name="connsiteY3" fmla="*/ 648944 h 648944"/>
              <a:gd name="connsiteX4" fmla="*/ 0 w 6858000"/>
              <a:gd name="connsiteY4" fmla="*/ 0 h 648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648944">
                <a:moveTo>
                  <a:pt x="0" y="0"/>
                </a:moveTo>
                <a:lnTo>
                  <a:pt x="6858000" y="0"/>
                </a:lnTo>
                <a:lnTo>
                  <a:pt x="6858000" y="648944"/>
                </a:lnTo>
                <a:lnTo>
                  <a:pt x="0" y="6489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7742" tIns="24130" rIns="135128" bIns="24130" numCol="1" spcCol="1270" anchor="ctr" anchorCtr="0">
            <a:noAutofit/>
          </a:bodyPr>
          <a:lstStyle/>
          <a:p>
            <a:pPr marL="0" lvl="1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</a:pPr>
            <a:endParaRPr lang="ko-KR" altLang="en-US" sz="1500" kern="1200" dirty="0"/>
          </a:p>
        </p:txBody>
      </p:sp>
      <p:sp>
        <p:nvSpPr>
          <p:cNvPr id="31" name="자유형 30"/>
          <p:cNvSpPr/>
          <p:nvPr/>
        </p:nvSpPr>
        <p:spPr>
          <a:xfrm>
            <a:off x="0" y="3224808"/>
            <a:ext cx="6858000" cy="792088"/>
          </a:xfrm>
          <a:custGeom>
            <a:avLst/>
            <a:gdLst>
              <a:gd name="connsiteX0" fmla="*/ 0 w 6858000"/>
              <a:gd name="connsiteY0" fmla="*/ 0 h 963585"/>
              <a:gd name="connsiteX1" fmla="*/ 6858000 w 6858000"/>
              <a:gd name="connsiteY1" fmla="*/ 0 h 963585"/>
              <a:gd name="connsiteX2" fmla="*/ 6858000 w 6858000"/>
              <a:gd name="connsiteY2" fmla="*/ 963585 h 963585"/>
              <a:gd name="connsiteX3" fmla="*/ 0 w 6858000"/>
              <a:gd name="connsiteY3" fmla="*/ 963585 h 963585"/>
              <a:gd name="connsiteX4" fmla="*/ 0 w 6858000"/>
              <a:gd name="connsiteY4" fmla="*/ 0 h 963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963585">
                <a:moveTo>
                  <a:pt x="0" y="0"/>
                </a:moveTo>
                <a:lnTo>
                  <a:pt x="6858000" y="0"/>
                </a:lnTo>
                <a:lnTo>
                  <a:pt x="6858000" y="963585"/>
                </a:lnTo>
                <a:lnTo>
                  <a:pt x="0" y="96358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7742" tIns="24130" rIns="135128" bIns="24130" numCol="1" spcCol="1270" anchor="ctr" anchorCtr="0">
            <a:noAutofit/>
          </a:bodyPr>
          <a:lstStyle/>
          <a:p>
            <a:pPr marL="0" lvl="1" algn="l" defTabSz="666750" latinLnBrk="1">
              <a:spcBef>
                <a:spcPct val="0"/>
              </a:spcBef>
              <a:spcAft>
                <a:spcPct val="20000"/>
              </a:spcAft>
            </a:pPr>
            <a:endParaRPr lang="ko-KR" altLang="en-US" sz="1500" kern="1200" dirty="0"/>
          </a:p>
        </p:txBody>
      </p:sp>
      <p:sp>
        <p:nvSpPr>
          <p:cNvPr id="33" name="자유형 32"/>
          <p:cNvSpPr/>
          <p:nvPr/>
        </p:nvSpPr>
        <p:spPr>
          <a:xfrm>
            <a:off x="0" y="4542738"/>
            <a:ext cx="6858000" cy="5363262"/>
          </a:xfrm>
          <a:custGeom>
            <a:avLst/>
            <a:gdLst>
              <a:gd name="connsiteX0" fmla="*/ 0 w 6858000"/>
              <a:gd name="connsiteY0" fmla="*/ 0 h 3303719"/>
              <a:gd name="connsiteX1" fmla="*/ 6858000 w 6858000"/>
              <a:gd name="connsiteY1" fmla="*/ 0 h 3303719"/>
              <a:gd name="connsiteX2" fmla="*/ 6858000 w 6858000"/>
              <a:gd name="connsiteY2" fmla="*/ 3303719 h 3303719"/>
              <a:gd name="connsiteX3" fmla="*/ 0 w 6858000"/>
              <a:gd name="connsiteY3" fmla="*/ 3303719 h 3303719"/>
              <a:gd name="connsiteX4" fmla="*/ 0 w 6858000"/>
              <a:gd name="connsiteY4" fmla="*/ 0 h 3303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3303719">
                <a:moveTo>
                  <a:pt x="0" y="0"/>
                </a:moveTo>
                <a:lnTo>
                  <a:pt x="6858000" y="0"/>
                </a:lnTo>
                <a:lnTo>
                  <a:pt x="6858000" y="3303719"/>
                </a:lnTo>
                <a:lnTo>
                  <a:pt x="0" y="33037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7742" tIns="24130" rIns="135128" bIns="24130" numCol="1" spcCol="1270" anchor="t" anchorCtr="0">
            <a:noAutofit/>
          </a:bodyPr>
          <a:lstStyle/>
          <a:p>
            <a:pPr marL="0" lvl="1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</a:pP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1632992" y="469454"/>
            <a:ext cx="3226668" cy="504056"/>
          </a:xfrm>
          <a:prstGeom prst="roundRect">
            <a:avLst/>
          </a:prstGeom>
          <a:ln w="508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ko-KR" altLang="en-US" b="1" dirty="0" smtClean="0"/>
              <a:t>큰맘 </a:t>
            </a:r>
            <a:r>
              <a:rPr lang="ko-KR" altLang="en-US" b="1" dirty="0" err="1" smtClean="0"/>
              <a:t>할매순대국</a:t>
            </a:r>
            <a:r>
              <a:rPr lang="ko-KR" altLang="en-US" b="1" dirty="0" smtClean="0"/>
              <a:t> </a:t>
            </a:r>
            <a:r>
              <a:rPr lang="ko-KR" altLang="en-US" b="1" dirty="0" smtClean="0"/>
              <a:t>사업 제안서</a:t>
            </a:r>
            <a:endParaRPr lang="ko-KR" altLang="en-US" b="1" dirty="0"/>
          </a:p>
        </p:txBody>
      </p:sp>
      <p:pic>
        <p:nvPicPr>
          <p:cNvPr id="21" name="그림 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10" y="19869"/>
            <a:ext cx="1838324" cy="120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069"/>
            <a:ext cx="1484783" cy="69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자유형 27"/>
          <p:cNvSpPr/>
          <p:nvPr/>
        </p:nvSpPr>
        <p:spPr>
          <a:xfrm>
            <a:off x="152400" y="1721024"/>
            <a:ext cx="6858000" cy="639688"/>
          </a:xfrm>
          <a:custGeom>
            <a:avLst/>
            <a:gdLst>
              <a:gd name="connsiteX0" fmla="*/ 0 w 6858000"/>
              <a:gd name="connsiteY0" fmla="*/ 0 h 648944"/>
              <a:gd name="connsiteX1" fmla="*/ 6858000 w 6858000"/>
              <a:gd name="connsiteY1" fmla="*/ 0 h 648944"/>
              <a:gd name="connsiteX2" fmla="*/ 6858000 w 6858000"/>
              <a:gd name="connsiteY2" fmla="*/ 648944 h 648944"/>
              <a:gd name="connsiteX3" fmla="*/ 0 w 6858000"/>
              <a:gd name="connsiteY3" fmla="*/ 648944 h 648944"/>
              <a:gd name="connsiteX4" fmla="*/ 0 w 6858000"/>
              <a:gd name="connsiteY4" fmla="*/ 0 h 648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648944">
                <a:moveTo>
                  <a:pt x="0" y="0"/>
                </a:moveTo>
                <a:lnTo>
                  <a:pt x="6858000" y="0"/>
                </a:lnTo>
                <a:lnTo>
                  <a:pt x="6858000" y="648944"/>
                </a:lnTo>
                <a:lnTo>
                  <a:pt x="0" y="6489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7742" tIns="24130" rIns="135128" bIns="24130" numCol="1" spcCol="1270" anchor="ctr" anchorCtr="0">
            <a:noAutofit/>
          </a:bodyPr>
          <a:lstStyle/>
          <a:p>
            <a:pPr marL="114300" lvl="1" indent="-114300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US" altLang="ko-KR" sz="1500" b="1" kern="1200" dirty="0" smtClean="0"/>
              <a:t>1</a:t>
            </a:r>
            <a:r>
              <a:rPr lang="en-US" altLang="ko-KR" sz="1500" b="1" dirty="0" smtClean="0"/>
              <a:t>. </a:t>
            </a:r>
            <a:r>
              <a:rPr lang="ko-KR" altLang="en-US" sz="1500" b="1" dirty="0" err="1" smtClean="0"/>
              <a:t>한식업</a:t>
            </a:r>
            <a:r>
              <a:rPr lang="ko-KR" altLang="en-US" sz="1500" b="1" dirty="0" smtClean="0"/>
              <a:t> 최초 문세윤을 통한 배달 </a:t>
            </a:r>
            <a:r>
              <a:rPr lang="en-US" altLang="ko-KR" sz="1500" b="1" dirty="0" smtClean="0"/>
              <a:t>TV </a:t>
            </a:r>
            <a:r>
              <a:rPr lang="ko-KR" altLang="en-US" sz="1500" b="1" dirty="0" smtClean="0"/>
              <a:t>광고</a:t>
            </a:r>
            <a:r>
              <a:rPr lang="en-US" altLang="ko-KR" sz="1500" b="1" dirty="0" smtClean="0"/>
              <a:t>(</a:t>
            </a:r>
            <a:r>
              <a:rPr lang="ko-KR" altLang="en-US" sz="1500" b="1" dirty="0" smtClean="0"/>
              <a:t>현재 </a:t>
            </a:r>
            <a:r>
              <a:rPr lang="ko-KR" altLang="en-US" sz="1500" b="1" dirty="0" smtClean="0"/>
              <a:t>방영 중</a:t>
            </a:r>
            <a:r>
              <a:rPr lang="en-US" altLang="ko-KR" sz="1500" b="1" dirty="0" smtClean="0"/>
              <a:t>)</a:t>
            </a:r>
            <a:endParaRPr lang="ko-KR" altLang="en-US" sz="1500" kern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2288704"/>
            <a:ext cx="590465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자유형 28"/>
          <p:cNvSpPr/>
          <p:nvPr/>
        </p:nvSpPr>
        <p:spPr>
          <a:xfrm>
            <a:off x="156160" y="4304928"/>
            <a:ext cx="6858000" cy="639688"/>
          </a:xfrm>
          <a:custGeom>
            <a:avLst/>
            <a:gdLst>
              <a:gd name="connsiteX0" fmla="*/ 0 w 6858000"/>
              <a:gd name="connsiteY0" fmla="*/ 0 h 648944"/>
              <a:gd name="connsiteX1" fmla="*/ 6858000 w 6858000"/>
              <a:gd name="connsiteY1" fmla="*/ 0 h 648944"/>
              <a:gd name="connsiteX2" fmla="*/ 6858000 w 6858000"/>
              <a:gd name="connsiteY2" fmla="*/ 648944 h 648944"/>
              <a:gd name="connsiteX3" fmla="*/ 0 w 6858000"/>
              <a:gd name="connsiteY3" fmla="*/ 648944 h 648944"/>
              <a:gd name="connsiteX4" fmla="*/ 0 w 6858000"/>
              <a:gd name="connsiteY4" fmla="*/ 0 h 648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648944">
                <a:moveTo>
                  <a:pt x="0" y="0"/>
                </a:moveTo>
                <a:lnTo>
                  <a:pt x="6858000" y="0"/>
                </a:lnTo>
                <a:lnTo>
                  <a:pt x="6858000" y="648944"/>
                </a:lnTo>
                <a:lnTo>
                  <a:pt x="0" y="6489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7742" tIns="24130" rIns="135128" bIns="24130" numCol="1" spcCol="1270" anchor="ctr" anchorCtr="0">
            <a:noAutofit/>
          </a:bodyPr>
          <a:lstStyle/>
          <a:p>
            <a:pPr marL="114300" lvl="1" indent="-114300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US" altLang="ko-KR" sz="1500" b="1" kern="1200" dirty="0" smtClean="0"/>
              <a:t>2</a:t>
            </a:r>
            <a:r>
              <a:rPr lang="en-US" altLang="ko-KR" sz="1500" b="1" dirty="0" smtClean="0"/>
              <a:t>. S/V</a:t>
            </a:r>
            <a:r>
              <a:rPr lang="ko-KR" altLang="en-US" sz="1500" b="1" dirty="0" smtClean="0"/>
              <a:t>에 의한 철저한 리뷰 및 </a:t>
            </a:r>
            <a:r>
              <a:rPr lang="ko-KR" altLang="en-US" sz="1500" b="1" dirty="0" err="1" smtClean="0"/>
              <a:t>댓글</a:t>
            </a:r>
            <a:r>
              <a:rPr lang="ko-KR" altLang="en-US" sz="1500" b="1" dirty="0" smtClean="0"/>
              <a:t> 관리</a:t>
            </a:r>
            <a:endParaRPr lang="ko-KR" altLang="en-US" sz="1500" kern="1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4861541"/>
            <a:ext cx="5832648" cy="2323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자유형 29"/>
          <p:cNvSpPr/>
          <p:nvPr/>
        </p:nvSpPr>
        <p:spPr>
          <a:xfrm>
            <a:off x="156160" y="7121624"/>
            <a:ext cx="6858000" cy="639688"/>
          </a:xfrm>
          <a:custGeom>
            <a:avLst/>
            <a:gdLst>
              <a:gd name="connsiteX0" fmla="*/ 0 w 6858000"/>
              <a:gd name="connsiteY0" fmla="*/ 0 h 648944"/>
              <a:gd name="connsiteX1" fmla="*/ 6858000 w 6858000"/>
              <a:gd name="connsiteY1" fmla="*/ 0 h 648944"/>
              <a:gd name="connsiteX2" fmla="*/ 6858000 w 6858000"/>
              <a:gd name="connsiteY2" fmla="*/ 648944 h 648944"/>
              <a:gd name="connsiteX3" fmla="*/ 0 w 6858000"/>
              <a:gd name="connsiteY3" fmla="*/ 648944 h 648944"/>
              <a:gd name="connsiteX4" fmla="*/ 0 w 6858000"/>
              <a:gd name="connsiteY4" fmla="*/ 0 h 648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648944">
                <a:moveTo>
                  <a:pt x="0" y="0"/>
                </a:moveTo>
                <a:lnTo>
                  <a:pt x="6858000" y="0"/>
                </a:lnTo>
                <a:lnTo>
                  <a:pt x="6858000" y="648944"/>
                </a:lnTo>
                <a:lnTo>
                  <a:pt x="0" y="6489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7742" tIns="24130" rIns="135128" bIns="24130" numCol="1" spcCol="1270" anchor="ctr" anchorCtr="0">
            <a:noAutofit/>
          </a:bodyPr>
          <a:lstStyle/>
          <a:p>
            <a:pPr marL="114300" lvl="1" indent="-114300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US" altLang="ko-KR" sz="1500" b="1" kern="1200" dirty="0" smtClean="0"/>
              <a:t>3. </a:t>
            </a:r>
            <a:r>
              <a:rPr lang="ko-KR" altLang="en-US" sz="1500" b="1" kern="1200" dirty="0" smtClean="0"/>
              <a:t>퀵서비스에서 </a:t>
            </a:r>
            <a:r>
              <a:rPr lang="ko-KR" altLang="en-US" sz="1500" b="1" kern="1200" dirty="0" err="1" smtClean="0"/>
              <a:t>포스</a:t>
            </a:r>
            <a:r>
              <a:rPr lang="ko-KR" altLang="en-US" sz="1500" b="1" kern="1200" dirty="0" smtClean="0"/>
              <a:t> 시스템 정립 까지 철저한 지원</a:t>
            </a:r>
            <a:endParaRPr lang="ko-KR" altLang="en-US" sz="1500" kern="1200" dirty="0"/>
          </a:p>
        </p:txBody>
      </p:sp>
      <p:sp>
        <p:nvSpPr>
          <p:cNvPr id="32" name="자유형 31"/>
          <p:cNvSpPr/>
          <p:nvPr/>
        </p:nvSpPr>
        <p:spPr>
          <a:xfrm>
            <a:off x="156160" y="7761312"/>
            <a:ext cx="2048704" cy="864096"/>
          </a:xfrm>
          <a:custGeom>
            <a:avLst/>
            <a:gdLst>
              <a:gd name="connsiteX0" fmla="*/ 0 w 6858000"/>
              <a:gd name="connsiteY0" fmla="*/ 99342 h 596041"/>
              <a:gd name="connsiteX1" fmla="*/ 99342 w 6858000"/>
              <a:gd name="connsiteY1" fmla="*/ 0 h 596041"/>
              <a:gd name="connsiteX2" fmla="*/ 6758658 w 6858000"/>
              <a:gd name="connsiteY2" fmla="*/ 0 h 596041"/>
              <a:gd name="connsiteX3" fmla="*/ 6858000 w 6858000"/>
              <a:gd name="connsiteY3" fmla="*/ 99342 h 596041"/>
              <a:gd name="connsiteX4" fmla="*/ 6858000 w 6858000"/>
              <a:gd name="connsiteY4" fmla="*/ 496699 h 596041"/>
              <a:gd name="connsiteX5" fmla="*/ 6758658 w 6858000"/>
              <a:gd name="connsiteY5" fmla="*/ 596041 h 596041"/>
              <a:gd name="connsiteX6" fmla="*/ 99342 w 6858000"/>
              <a:gd name="connsiteY6" fmla="*/ 596041 h 596041"/>
              <a:gd name="connsiteX7" fmla="*/ 0 w 6858000"/>
              <a:gd name="connsiteY7" fmla="*/ 496699 h 596041"/>
              <a:gd name="connsiteX8" fmla="*/ 0 w 6858000"/>
              <a:gd name="connsiteY8" fmla="*/ 99342 h 59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96041">
                <a:moveTo>
                  <a:pt x="0" y="99342"/>
                </a:moveTo>
                <a:cubicBezTo>
                  <a:pt x="0" y="44477"/>
                  <a:pt x="44477" y="0"/>
                  <a:pt x="99342" y="0"/>
                </a:cubicBezTo>
                <a:lnTo>
                  <a:pt x="6758658" y="0"/>
                </a:lnTo>
                <a:cubicBezTo>
                  <a:pt x="6813523" y="0"/>
                  <a:pt x="6858000" y="44477"/>
                  <a:pt x="6858000" y="99342"/>
                </a:cubicBezTo>
                <a:lnTo>
                  <a:pt x="6858000" y="496699"/>
                </a:lnTo>
                <a:cubicBezTo>
                  <a:pt x="6858000" y="551564"/>
                  <a:pt x="6813523" y="596041"/>
                  <a:pt x="6758658" y="596041"/>
                </a:cubicBezTo>
                <a:lnTo>
                  <a:pt x="99342" y="596041"/>
                </a:lnTo>
                <a:cubicBezTo>
                  <a:pt x="44477" y="596041"/>
                  <a:pt x="0" y="551564"/>
                  <a:pt x="0" y="496699"/>
                </a:cubicBezTo>
                <a:lnTo>
                  <a:pt x="0" y="99342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486" tIns="101486" rIns="101486" bIns="101486" numCol="1" spcCol="1270" anchor="ctr" anchorCtr="0">
            <a:noAutofit/>
          </a:bodyPr>
          <a:lstStyle/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900" b="1" dirty="0" smtClean="0">
                <a:latin typeface="+mj-lt"/>
              </a:rPr>
              <a:t>   </a:t>
            </a:r>
            <a:r>
              <a:rPr lang="ko-KR" altLang="en-US" sz="1900" b="1" dirty="0" err="1" smtClean="0">
                <a:latin typeface="+mj-lt"/>
              </a:rPr>
              <a:t>퀵업체</a:t>
            </a:r>
            <a:r>
              <a:rPr lang="ko-KR" altLang="en-US" sz="1900" b="1" dirty="0" smtClean="0">
                <a:latin typeface="+mj-lt"/>
              </a:rPr>
              <a:t> 선정</a:t>
            </a:r>
            <a:endParaRPr lang="en-US" altLang="ko-KR" sz="1900" b="1" dirty="0">
              <a:latin typeface="+mj-lt"/>
            </a:endParaRPr>
          </a:p>
        </p:txBody>
      </p:sp>
      <p:sp>
        <p:nvSpPr>
          <p:cNvPr id="41" name="자유형 40"/>
          <p:cNvSpPr/>
          <p:nvPr/>
        </p:nvSpPr>
        <p:spPr>
          <a:xfrm>
            <a:off x="2443748" y="7761312"/>
            <a:ext cx="2048704" cy="864096"/>
          </a:xfrm>
          <a:custGeom>
            <a:avLst/>
            <a:gdLst>
              <a:gd name="connsiteX0" fmla="*/ 0 w 6858000"/>
              <a:gd name="connsiteY0" fmla="*/ 99342 h 596041"/>
              <a:gd name="connsiteX1" fmla="*/ 99342 w 6858000"/>
              <a:gd name="connsiteY1" fmla="*/ 0 h 596041"/>
              <a:gd name="connsiteX2" fmla="*/ 6758658 w 6858000"/>
              <a:gd name="connsiteY2" fmla="*/ 0 h 596041"/>
              <a:gd name="connsiteX3" fmla="*/ 6858000 w 6858000"/>
              <a:gd name="connsiteY3" fmla="*/ 99342 h 596041"/>
              <a:gd name="connsiteX4" fmla="*/ 6858000 w 6858000"/>
              <a:gd name="connsiteY4" fmla="*/ 496699 h 596041"/>
              <a:gd name="connsiteX5" fmla="*/ 6758658 w 6858000"/>
              <a:gd name="connsiteY5" fmla="*/ 596041 h 596041"/>
              <a:gd name="connsiteX6" fmla="*/ 99342 w 6858000"/>
              <a:gd name="connsiteY6" fmla="*/ 596041 h 596041"/>
              <a:gd name="connsiteX7" fmla="*/ 0 w 6858000"/>
              <a:gd name="connsiteY7" fmla="*/ 496699 h 596041"/>
              <a:gd name="connsiteX8" fmla="*/ 0 w 6858000"/>
              <a:gd name="connsiteY8" fmla="*/ 99342 h 59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96041">
                <a:moveTo>
                  <a:pt x="0" y="99342"/>
                </a:moveTo>
                <a:cubicBezTo>
                  <a:pt x="0" y="44477"/>
                  <a:pt x="44477" y="0"/>
                  <a:pt x="99342" y="0"/>
                </a:cubicBezTo>
                <a:lnTo>
                  <a:pt x="6758658" y="0"/>
                </a:lnTo>
                <a:cubicBezTo>
                  <a:pt x="6813523" y="0"/>
                  <a:pt x="6858000" y="44477"/>
                  <a:pt x="6858000" y="99342"/>
                </a:cubicBezTo>
                <a:lnTo>
                  <a:pt x="6858000" y="496699"/>
                </a:lnTo>
                <a:cubicBezTo>
                  <a:pt x="6858000" y="551564"/>
                  <a:pt x="6813523" y="596041"/>
                  <a:pt x="6758658" y="596041"/>
                </a:cubicBezTo>
                <a:lnTo>
                  <a:pt x="99342" y="596041"/>
                </a:lnTo>
                <a:cubicBezTo>
                  <a:pt x="44477" y="596041"/>
                  <a:pt x="0" y="551564"/>
                  <a:pt x="0" y="496699"/>
                </a:cubicBezTo>
                <a:lnTo>
                  <a:pt x="0" y="99342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486" tIns="101486" rIns="101486" bIns="101486" numCol="1" spcCol="1270" anchor="ctr" anchorCtr="0">
            <a:noAutofit/>
          </a:bodyPr>
          <a:lstStyle/>
          <a:p>
            <a:pPr lvl="0" defTabSz="844550">
              <a:spcBef>
                <a:spcPct val="0"/>
              </a:spcBef>
              <a:spcAft>
                <a:spcPct val="35000"/>
              </a:spcAft>
            </a:pPr>
            <a:r>
              <a:rPr lang="ko-KR" altLang="en-US" sz="1900" b="1" dirty="0" smtClean="0">
                <a:latin typeface="+mj-lt"/>
              </a:rPr>
              <a:t> </a:t>
            </a:r>
            <a:r>
              <a:rPr lang="ko-KR" altLang="en-US" sz="1600" b="1" dirty="0" smtClean="0">
                <a:latin typeface="+mj-lt"/>
              </a:rPr>
              <a:t>프로그램 연동   </a:t>
            </a:r>
            <a:endParaRPr lang="en-US" altLang="ko-KR" sz="1600" b="1" dirty="0" smtClean="0">
              <a:latin typeface="+mj-lt"/>
            </a:endParaRPr>
          </a:p>
          <a:p>
            <a:pPr lvl="0" defTabSz="844550">
              <a:spcBef>
                <a:spcPct val="0"/>
              </a:spcBef>
              <a:spcAft>
                <a:spcPct val="35000"/>
              </a:spcAft>
            </a:pPr>
            <a:r>
              <a:rPr lang="en-US" altLang="ko-KR" sz="1600" b="1" dirty="0" smtClean="0">
                <a:latin typeface="+mj-lt"/>
              </a:rPr>
              <a:t> </a:t>
            </a:r>
            <a:r>
              <a:rPr lang="ko-KR" altLang="en-US" sz="1600" b="1" dirty="0" smtClean="0">
                <a:latin typeface="+mj-lt"/>
              </a:rPr>
              <a:t>가능</a:t>
            </a:r>
            <a:r>
              <a:rPr lang="en-US" altLang="ko-KR" sz="1600" b="1" dirty="0" smtClean="0">
                <a:latin typeface="+mj-lt"/>
              </a:rPr>
              <a:t>(</a:t>
            </a:r>
            <a:r>
              <a:rPr lang="ko-KR" altLang="en-US" sz="1600" b="1" dirty="0" smtClean="0">
                <a:latin typeface="+mj-lt"/>
              </a:rPr>
              <a:t>자동화</a:t>
            </a:r>
            <a:r>
              <a:rPr lang="en-US" altLang="ko-KR" sz="1600" b="1" dirty="0" smtClean="0">
                <a:latin typeface="+mj-lt"/>
              </a:rPr>
              <a:t>)</a:t>
            </a:r>
          </a:p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200" b="1" kern="12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  <a:latin typeface="+mj-lt"/>
              </a:rPr>
              <a:t> - </a:t>
            </a:r>
            <a:r>
              <a:rPr lang="ko-KR" altLang="en-US" sz="1200" b="1" dirty="0" err="1" smtClean="0">
                <a:solidFill>
                  <a:schemeClr val="tx1"/>
                </a:solidFill>
                <a:latin typeface="+mj-lt"/>
              </a:rPr>
              <a:t>클릭한번으로</a:t>
            </a:r>
            <a:r>
              <a:rPr lang="ko-KR" altLang="en-US" sz="1200" b="1" dirty="0" smtClean="0">
                <a:solidFill>
                  <a:schemeClr val="tx1"/>
                </a:solidFill>
                <a:latin typeface="+mj-lt"/>
              </a:rPr>
              <a:t> 끝</a:t>
            </a:r>
            <a:r>
              <a:rPr lang="en-US" altLang="ko-KR" sz="1200" b="1" dirty="0" smtClean="0">
                <a:solidFill>
                  <a:schemeClr val="tx1"/>
                </a:solidFill>
                <a:latin typeface="+mj-lt"/>
              </a:rPr>
              <a:t>!</a:t>
            </a:r>
            <a:endParaRPr lang="ko-KR" altLang="en-US" sz="1200" b="1" kern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2" name="자유형 41"/>
          <p:cNvSpPr/>
          <p:nvPr/>
        </p:nvSpPr>
        <p:spPr>
          <a:xfrm>
            <a:off x="4694000" y="7742976"/>
            <a:ext cx="2048704" cy="864096"/>
          </a:xfrm>
          <a:custGeom>
            <a:avLst/>
            <a:gdLst>
              <a:gd name="connsiteX0" fmla="*/ 0 w 6858000"/>
              <a:gd name="connsiteY0" fmla="*/ 99342 h 596041"/>
              <a:gd name="connsiteX1" fmla="*/ 99342 w 6858000"/>
              <a:gd name="connsiteY1" fmla="*/ 0 h 596041"/>
              <a:gd name="connsiteX2" fmla="*/ 6758658 w 6858000"/>
              <a:gd name="connsiteY2" fmla="*/ 0 h 596041"/>
              <a:gd name="connsiteX3" fmla="*/ 6858000 w 6858000"/>
              <a:gd name="connsiteY3" fmla="*/ 99342 h 596041"/>
              <a:gd name="connsiteX4" fmla="*/ 6858000 w 6858000"/>
              <a:gd name="connsiteY4" fmla="*/ 496699 h 596041"/>
              <a:gd name="connsiteX5" fmla="*/ 6758658 w 6858000"/>
              <a:gd name="connsiteY5" fmla="*/ 596041 h 596041"/>
              <a:gd name="connsiteX6" fmla="*/ 99342 w 6858000"/>
              <a:gd name="connsiteY6" fmla="*/ 596041 h 596041"/>
              <a:gd name="connsiteX7" fmla="*/ 0 w 6858000"/>
              <a:gd name="connsiteY7" fmla="*/ 496699 h 596041"/>
              <a:gd name="connsiteX8" fmla="*/ 0 w 6858000"/>
              <a:gd name="connsiteY8" fmla="*/ 99342 h 59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96041">
                <a:moveTo>
                  <a:pt x="0" y="99342"/>
                </a:moveTo>
                <a:cubicBezTo>
                  <a:pt x="0" y="44477"/>
                  <a:pt x="44477" y="0"/>
                  <a:pt x="99342" y="0"/>
                </a:cubicBezTo>
                <a:lnTo>
                  <a:pt x="6758658" y="0"/>
                </a:lnTo>
                <a:cubicBezTo>
                  <a:pt x="6813523" y="0"/>
                  <a:pt x="6858000" y="44477"/>
                  <a:pt x="6858000" y="99342"/>
                </a:cubicBezTo>
                <a:lnTo>
                  <a:pt x="6858000" y="496699"/>
                </a:lnTo>
                <a:cubicBezTo>
                  <a:pt x="6858000" y="551564"/>
                  <a:pt x="6813523" y="596041"/>
                  <a:pt x="6758658" y="596041"/>
                </a:cubicBezTo>
                <a:lnTo>
                  <a:pt x="99342" y="596041"/>
                </a:lnTo>
                <a:cubicBezTo>
                  <a:pt x="44477" y="596041"/>
                  <a:pt x="0" y="551564"/>
                  <a:pt x="0" y="496699"/>
                </a:cubicBezTo>
                <a:lnTo>
                  <a:pt x="0" y="99342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486" tIns="101486" rIns="101486" bIns="101486" numCol="1" spcCol="1270" anchor="ctr" anchorCtr="0">
            <a:noAutofit/>
          </a:bodyPr>
          <a:lstStyle/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900" b="1" dirty="0" smtClean="0">
                <a:latin typeface="+mj-lt"/>
              </a:rPr>
              <a:t>   조리 및 포장</a:t>
            </a:r>
            <a:endParaRPr lang="en-US" altLang="ko-KR" sz="1900" b="1" dirty="0" smtClean="0">
              <a:latin typeface="+mj-lt"/>
            </a:endParaRPr>
          </a:p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200" b="1" kern="1200" dirty="0" smtClean="0">
                <a:latin typeface="+mj-lt"/>
              </a:rPr>
              <a:t>     </a:t>
            </a:r>
            <a:r>
              <a:rPr lang="ko-KR" altLang="en-US" sz="1200" b="1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모든과정을</a:t>
            </a:r>
            <a:r>
              <a:rPr lang="ko-KR" altLang="en-US" sz="12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altLang="ko-KR" sz="12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5</a:t>
            </a:r>
            <a:r>
              <a:rPr lang="ko-KR" altLang="en-US" sz="1200" b="1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분완성</a:t>
            </a:r>
            <a:endParaRPr lang="ko-KR" altLang="en-US" sz="1200" b="1" kern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5" name="오른쪽 화살표 14"/>
          <p:cNvSpPr/>
          <p:nvPr/>
        </p:nvSpPr>
        <p:spPr>
          <a:xfrm>
            <a:off x="2225064" y="8067107"/>
            <a:ext cx="222112" cy="2800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오른쪽 화살표 43"/>
          <p:cNvSpPr/>
          <p:nvPr/>
        </p:nvSpPr>
        <p:spPr>
          <a:xfrm>
            <a:off x="4487792" y="8087444"/>
            <a:ext cx="222112" cy="2800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자유형 44"/>
          <p:cNvSpPr/>
          <p:nvPr/>
        </p:nvSpPr>
        <p:spPr>
          <a:xfrm>
            <a:off x="-6524" y="9057456"/>
            <a:ext cx="6858000" cy="504056"/>
          </a:xfrm>
          <a:custGeom>
            <a:avLst/>
            <a:gdLst>
              <a:gd name="connsiteX0" fmla="*/ 0 w 6858000"/>
              <a:gd name="connsiteY0" fmla="*/ 99342 h 596041"/>
              <a:gd name="connsiteX1" fmla="*/ 99342 w 6858000"/>
              <a:gd name="connsiteY1" fmla="*/ 0 h 596041"/>
              <a:gd name="connsiteX2" fmla="*/ 6758658 w 6858000"/>
              <a:gd name="connsiteY2" fmla="*/ 0 h 596041"/>
              <a:gd name="connsiteX3" fmla="*/ 6858000 w 6858000"/>
              <a:gd name="connsiteY3" fmla="*/ 99342 h 596041"/>
              <a:gd name="connsiteX4" fmla="*/ 6858000 w 6858000"/>
              <a:gd name="connsiteY4" fmla="*/ 496699 h 596041"/>
              <a:gd name="connsiteX5" fmla="*/ 6758658 w 6858000"/>
              <a:gd name="connsiteY5" fmla="*/ 596041 h 596041"/>
              <a:gd name="connsiteX6" fmla="*/ 99342 w 6858000"/>
              <a:gd name="connsiteY6" fmla="*/ 596041 h 596041"/>
              <a:gd name="connsiteX7" fmla="*/ 0 w 6858000"/>
              <a:gd name="connsiteY7" fmla="*/ 496699 h 596041"/>
              <a:gd name="connsiteX8" fmla="*/ 0 w 6858000"/>
              <a:gd name="connsiteY8" fmla="*/ 99342 h 59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96041">
                <a:moveTo>
                  <a:pt x="0" y="99342"/>
                </a:moveTo>
                <a:cubicBezTo>
                  <a:pt x="0" y="44477"/>
                  <a:pt x="44477" y="0"/>
                  <a:pt x="99342" y="0"/>
                </a:cubicBezTo>
                <a:lnTo>
                  <a:pt x="6758658" y="0"/>
                </a:lnTo>
                <a:cubicBezTo>
                  <a:pt x="6813523" y="0"/>
                  <a:pt x="6858000" y="44477"/>
                  <a:pt x="6858000" y="99342"/>
                </a:cubicBezTo>
                <a:lnTo>
                  <a:pt x="6858000" y="496699"/>
                </a:lnTo>
                <a:cubicBezTo>
                  <a:pt x="6858000" y="551564"/>
                  <a:pt x="6813523" y="596041"/>
                  <a:pt x="6758658" y="596041"/>
                </a:cubicBezTo>
                <a:lnTo>
                  <a:pt x="99342" y="596041"/>
                </a:lnTo>
                <a:cubicBezTo>
                  <a:pt x="44477" y="596041"/>
                  <a:pt x="0" y="551564"/>
                  <a:pt x="0" y="496699"/>
                </a:cubicBezTo>
                <a:lnTo>
                  <a:pt x="0" y="99342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486" tIns="101486" rIns="101486" bIns="101486" numCol="1" spcCol="1270" anchor="ctr" anchorCtr="0">
            <a:noAutofit/>
          </a:bodyPr>
          <a:lstStyle/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900" b="1" dirty="0" smtClean="0"/>
              <a:t>※ </a:t>
            </a:r>
            <a:r>
              <a:rPr lang="ko-KR" altLang="en-US" sz="1900" b="1" dirty="0" err="1" smtClean="0"/>
              <a:t>모바일</a:t>
            </a:r>
            <a:r>
              <a:rPr lang="ko-KR" altLang="en-US" sz="1900" b="1" dirty="0" smtClean="0"/>
              <a:t> 쿠폰도 한식 최초 도입 예정</a:t>
            </a:r>
            <a:r>
              <a:rPr lang="en-US" altLang="ko-KR" sz="1900" b="1" dirty="0" smtClean="0"/>
              <a:t>!!!!</a:t>
            </a:r>
            <a:endParaRPr lang="ko-KR" altLang="en-US" sz="1900" kern="1200" dirty="0"/>
          </a:p>
        </p:txBody>
      </p:sp>
    </p:spTree>
    <p:extLst>
      <p:ext uri="{BB962C8B-B14F-4D97-AF65-F5344CB8AC3E}">
        <p14:creationId xmlns:p14="http://schemas.microsoft.com/office/powerpoint/2010/main" val="72634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자유형 25"/>
          <p:cNvSpPr/>
          <p:nvPr/>
        </p:nvSpPr>
        <p:spPr>
          <a:xfrm>
            <a:off x="0" y="1207666"/>
            <a:ext cx="6858000" cy="504974"/>
          </a:xfrm>
          <a:custGeom>
            <a:avLst/>
            <a:gdLst>
              <a:gd name="connsiteX0" fmla="*/ 0 w 6858000"/>
              <a:gd name="connsiteY0" fmla="*/ 99342 h 596041"/>
              <a:gd name="connsiteX1" fmla="*/ 99342 w 6858000"/>
              <a:gd name="connsiteY1" fmla="*/ 0 h 596041"/>
              <a:gd name="connsiteX2" fmla="*/ 6758658 w 6858000"/>
              <a:gd name="connsiteY2" fmla="*/ 0 h 596041"/>
              <a:gd name="connsiteX3" fmla="*/ 6858000 w 6858000"/>
              <a:gd name="connsiteY3" fmla="*/ 99342 h 596041"/>
              <a:gd name="connsiteX4" fmla="*/ 6858000 w 6858000"/>
              <a:gd name="connsiteY4" fmla="*/ 496699 h 596041"/>
              <a:gd name="connsiteX5" fmla="*/ 6758658 w 6858000"/>
              <a:gd name="connsiteY5" fmla="*/ 596041 h 596041"/>
              <a:gd name="connsiteX6" fmla="*/ 99342 w 6858000"/>
              <a:gd name="connsiteY6" fmla="*/ 596041 h 596041"/>
              <a:gd name="connsiteX7" fmla="*/ 0 w 6858000"/>
              <a:gd name="connsiteY7" fmla="*/ 496699 h 596041"/>
              <a:gd name="connsiteX8" fmla="*/ 0 w 6858000"/>
              <a:gd name="connsiteY8" fmla="*/ 99342 h 59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96041">
                <a:moveTo>
                  <a:pt x="0" y="99342"/>
                </a:moveTo>
                <a:cubicBezTo>
                  <a:pt x="0" y="44477"/>
                  <a:pt x="44477" y="0"/>
                  <a:pt x="99342" y="0"/>
                </a:cubicBezTo>
                <a:lnTo>
                  <a:pt x="6758658" y="0"/>
                </a:lnTo>
                <a:cubicBezTo>
                  <a:pt x="6813523" y="0"/>
                  <a:pt x="6858000" y="44477"/>
                  <a:pt x="6858000" y="99342"/>
                </a:cubicBezTo>
                <a:lnTo>
                  <a:pt x="6858000" y="496699"/>
                </a:lnTo>
                <a:cubicBezTo>
                  <a:pt x="6858000" y="551564"/>
                  <a:pt x="6813523" y="596041"/>
                  <a:pt x="6758658" y="596041"/>
                </a:cubicBezTo>
                <a:lnTo>
                  <a:pt x="99342" y="596041"/>
                </a:lnTo>
                <a:cubicBezTo>
                  <a:pt x="44477" y="596041"/>
                  <a:pt x="0" y="551564"/>
                  <a:pt x="0" y="496699"/>
                </a:cubicBezTo>
                <a:lnTo>
                  <a:pt x="0" y="993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486" tIns="101486" rIns="101486" bIns="101486" numCol="1" spcCol="1270" anchor="ctr" anchorCtr="0">
            <a:noAutofit/>
          </a:bodyPr>
          <a:lstStyle/>
          <a:p>
            <a:pPr lvl="0" algn="l" defTabSz="8445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900" b="1" dirty="0" smtClean="0"/>
              <a:t>큰맘 </a:t>
            </a:r>
            <a:r>
              <a:rPr lang="ko-KR" altLang="en-US" sz="1900" b="1" dirty="0" err="1" smtClean="0"/>
              <a:t>할매순대국</a:t>
            </a:r>
            <a:r>
              <a:rPr lang="ko-KR" altLang="en-US" sz="1900" b="1" dirty="0" smtClean="0"/>
              <a:t> </a:t>
            </a:r>
            <a:r>
              <a:rPr lang="ko-KR" altLang="en-US" sz="1900" b="1" dirty="0" smtClean="0"/>
              <a:t>메뉴 </a:t>
            </a:r>
            <a:r>
              <a:rPr lang="en-US" altLang="ko-KR" sz="1900" b="1" dirty="0" smtClean="0"/>
              <a:t>&amp; </a:t>
            </a:r>
            <a:r>
              <a:rPr lang="ko-KR" altLang="en-US" sz="1900" b="1" dirty="0" err="1" smtClean="0"/>
              <a:t>신메뉴</a:t>
            </a:r>
            <a:endParaRPr lang="ko-KR" altLang="en-US" sz="1900" kern="1200" dirty="0"/>
          </a:p>
        </p:txBody>
      </p:sp>
      <p:sp>
        <p:nvSpPr>
          <p:cNvPr id="27" name="자유형 26"/>
          <p:cNvSpPr/>
          <p:nvPr/>
        </p:nvSpPr>
        <p:spPr>
          <a:xfrm>
            <a:off x="0" y="1568624"/>
            <a:ext cx="6858000" cy="1224136"/>
          </a:xfrm>
          <a:custGeom>
            <a:avLst/>
            <a:gdLst>
              <a:gd name="connsiteX0" fmla="*/ 0 w 6858000"/>
              <a:gd name="connsiteY0" fmla="*/ 0 h 648944"/>
              <a:gd name="connsiteX1" fmla="*/ 6858000 w 6858000"/>
              <a:gd name="connsiteY1" fmla="*/ 0 h 648944"/>
              <a:gd name="connsiteX2" fmla="*/ 6858000 w 6858000"/>
              <a:gd name="connsiteY2" fmla="*/ 648944 h 648944"/>
              <a:gd name="connsiteX3" fmla="*/ 0 w 6858000"/>
              <a:gd name="connsiteY3" fmla="*/ 648944 h 648944"/>
              <a:gd name="connsiteX4" fmla="*/ 0 w 6858000"/>
              <a:gd name="connsiteY4" fmla="*/ 0 h 648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648944">
                <a:moveTo>
                  <a:pt x="0" y="0"/>
                </a:moveTo>
                <a:lnTo>
                  <a:pt x="6858000" y="0"/>
                </a:lnTo>
                <a:lnTo>
                  <a:pt x="6858000" y="648944"/>
                </a:lnTo>
                <a:lnTo>
                  <a:pt x="0" y="6489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7742" tIns="24130" rIns="135128" bIns="24130" numCol="1" spcCol="1270" anchor="ctr" anchorCtr="0">
            <a:noAutofit/>
          </a:bodyPr>
          <a:lstStyle/>
          <a:p>
            <a:pPr marL="0" lvl="1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</a:pPr>
            <a:endParaRPr lang="ko-KR" altLang="en-US" sz="1500" kern="1200" dirty="0"/>
          </a:p>
        </p:txBody>
      </p:sp>
      <p:sp>
        <p:nvSpPr>
          <p:cNvPr id="31" name="자유형 30"/>
          <p:cNvSpPr/>
          <p:nvPr/>
        </p:nvSpPr>
        <p:spPr>
          <a:xfrm>
            <a:off x="0" y="3224808"/>
            <a:ext cx="6858000" cy="792088"/>
          </a:xfrm>
          <a:custGeom>
            <a:avLst/>
            <a:gdLst>
              <a:gd name="connsiteX0" fmla="*/ 0 w 6858000"/>
              <a:gd name="connsiteY0" fmla="*/ 0 h 963585"/>
              <a:gd name="connsiteX1" fmla="*/ 6858000 w 6858000"/>
              <a:gd name="connsiteY1" fmla="*/ 0 h 963585"/>
              <a:gd name="connsiteX2" fmla="*/ 6858000 w 6858000"/>
              <a:gd name="connsiteY2" fmla="*/ 963585 h 963585"/>
              <a:gd name="connsiteX3" fmla="*/ 0 w 6858000"/>
              <a:gd name="connsiteY3" fmla="*/ 963585 h 963585"/>
              <a:gd name="connsiteX4" fmla="*/ 0 w 6858000"/>
              <a:gd name="connsiteY4" fmla="*/ 0 h 963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963585">
                <a:moveTo>
                  <a:pt x="0" y="0"/>
                </a:moveTo>
                <a:lnTo>
                  <a:pt x="6858000" y="0"/>
                </a:lnTo>
                <a:lnTo>
                  <a:pt x="6858000" y="963585"/>
                </a:lnTo>
                <a:lnTo>
                  <a:pt x="0" y="96358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7742" tIns="24130" rIns="135128" bIns="24130" numCol="1" spcCol="1270" anchor="ctr" anchorCtr="0">
            <a:noAutofit/>
          </a:bodyPr>
          <a:lstStyle/>
          <a:p>
            <a:pPr marL="0" lvl="1" algn="l" defTabSz="666750" latinLnBrk="1">
              <a:spcBef>
                <a:spcPct val="0"/>
              </a:spcBef>
              <a:spcAft>
                <a:spcPct val="20000"/>
              </a:spcAft>
            </a:pPr>
            <a:endParaRPr lang="ko-KR" altLang="en-US" sz="1500" kern="1200" dirty="0"/>
          </a:p>
        </p:txBody>
      </p:sp>
      <p:sp>
        <p:nvSpPr>
          <p:cNvPr id="33" name="자유형 32"/>
          <p:cNvSpPr/>
          <p:nvPr/>
        </p:nvSpPr>
        <p:spPr>
          <a:xfrm>
            <a:off x="0" y="4542738"/>
            <a:ext cx="6858000" cy="5363262"/>
          </a:xfrm>
          <a:custGeom>
            <a:avLst/>
            <a:gdLst>
              <a:gd name="connsiteX0" fmla="*/ 0 w 6858000"/>
              <a:gd name="connsiteY0" fmla="*/ 0 h 3303719"/>
              <a:gd name="connsiteX1" fmla="*/ 6858000 w 6858000"/>
              <a:gd name="connsiteY1" fmla="*/ 0 h 3303719"/>
              <a:gd name="connsiteX2" fmla="*/ 6858000 w 6858000"/>
              <a:gd name="connsiteY2" fmla="*/ 3303719 h 3303719"/>
              <a:gd name="connsiteX3" fmla="*/ 0 w 6858000"/>
              <a:gd name="connsiteY3" fmla="*/ 3303719 h 3303719"/>
              <a:gd name="connsiteX4" fmla="*/ 0 w 6858000"/>
              <a:gd name="connsiteY4" fmla="*/ 0 h 3303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3303719">
                <a:moveTo>
                  <a:pt x="0" y="0"/>
                </a:moveTo>
                <a:lnTo>
                  <a:pt x="6858000" y="0"/>
                </a:lnTo>
                <a:lnTo>
                  <a:pt x="6858000" y="3303719"/>
                </a:lnTo>
                <a:lnTo>
                  <a:pt x="0" y="33037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7742" tIns="24130" rIns="135128" bIns="24130" numCol="1" spcCol="1270" anchor="t" anchorCtr="0">
            <a:noAutofit/>
          </a:bodyPr>
          <a:lstStyle/>
          <a:p>
            <a:pPr marL="0" lvl="1" algn="l" defTabSz="666750" latinLnBrk="1">
              <a:lnSpc>
                <a:spcPct val="150000"/>
              </a:lnSpc>
              <a:spcBef>
                <a:spcPct val="0"/>
              </a:spcBef>
              <a:spcAft>
                <a:spcPct val="20000"/>
              </a:spcAft>
            </a:pP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1632992" y="469454"/>
            <a:ext cx="3226668" cy="504056"/>
          </a:xfrm>
          <a:prstGeom prst="roundRect">
            <a:avLst/>
          </a:prstGeom>
          <a:ln w="508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ko-KR" altLang="en-US" b="1" dirty="0" smtClean="0"/>
              <a:t>큰맘 </a:t>
            </a:r>
            <a:r>
              <a:rPr lang="ko-KR" altLang="en-US" b="1" dirty="0" err="1" smtClean="0"/>
              <a:t>할매순대국</a:t>
            </a:r>
            <a:r>
              <a:rPr lang="ko-KR" altLang="en-US" b="1" dirty="0" smtClean="0"/>
              <a:t> </a:t>
            </a:r>
            <a:r>
              <a:rPr lang="ko-KR" altLang="en-US" b="1" dirty="0" smtClean="0"/>
              <a:t>사업 제안서</a:t>
            </a:r>
            <a:endParaRPr lang="ko-KR" altLang="en-US" b="1" dirty="0"/>
          </a:p>
        </p:txBody>
      </p:sp>
      <p:pic>
        <p:nvPicPr>
          <p:cNvPr id="21" name="그림 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10" y="19869"/>
            <a:ext cx="1838324" cy="120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069"/>
            <a:ext cx="1484783" cy="69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6632" y="3383682"/>
            <a:ext cx="6541200" cy="145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4144" y="4829677"/>
            <a:ext cx="6541200" cy="142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3302" y="6273780"/>
            <a:ext cx="6541200" cy="143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그룹 3"/>
          <p:cNvGrpSpPr/>
          <p:nvPr/>
        </p:nvGrpSpPr>
        <p:grpSpPr>
          <a:xfrm>
            <a:off x="110775" y="1924013"/>
            <a:ext cx="6564569" cy="5837299"/>
            <a:chOff x="110775" y="1924013"/>
            <a:chExt cx="6564569" cy="7178318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28464" y="1924013"/>
              <a:ext cx="6540896" cy="14448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6632" y="3368824"/>
              <a:ext cx="6541200" cy="1455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4144" y="4814819"/>
              <a:ext cx="6541200" cy="1428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3302" y="6258922"/>
              <a:ext cx="6541200" cy="1432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7" name="그룹 36"/>
            <p:cNvGrpSpPr/>
            <p:nvPr/>
          </p:nvGrpSpPr>
          <p:grpSpPr>
            <a:xfrm>
              <a:off x="110775" y="7658731"/>
              <a:ext cx="6541200" cy="1443600"/>
              <a:chOff x="-3856037" y="2334873"/>
              <a:chExt cx="13884796" cy="2257425"/>
            </a:xfrm>
          </p:grpSpPr>
          <p:pic>
            <p:nvPicPr>
              <p:cNvPr id="38" name="Picture 2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-3856037" y="2334873"/>
                <a:ext cx="8401050" cy="2257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9" name="Picture 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4542359" y="2344398"/>
                <a:ext cx="5486400" cy="22479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40" name="자유형 39"/>
          <p:cNvSpPr/>
          <p:nvPr/>
        </p:nvSpPr>
        <p:spPr>
          <a:xfrm>
            <a:off x="0" y="7705984"/>
            <a:ext cx="6858000" cy="343360"/>
          </a:xfrm>
          <a:custGeom>
            <a:avLst/>
            <a:gdLst>
              <a:gd name="connsiteX0" fmla="*/ 0 w 6858000"/>
              <a:gd name="connsiteY0" fmla="*/ 99342 h 596041"/>
              <a:gd name="connsiteX1" fmla="*/ 99342 w 6858000"/>
              <a:gd name="connsiteY1" fmla="*/ 0 h 596041"/>
              <a:gd name="connsiteX2" fmla="*/ 6758658 w 6858000"/>
              <a:gd name="connsiteY2" fmla="*/ 0 h 596041"/>
              <a:gd name="connsiteX3" fmla="*/ 6858000 w 6858000"/>
              <a:gd name="connsiteY3" fmla="*/ 99342 h 596041"/>
              <a:gd name="connsiteX4" fmla="*/ 6858000 w 6858000"/>
              <a:gd name="connsiteY4" fmla="*/ 496699 h 596041"/>
              <a:gd name="connsiteX5" fmla="*/ 6758658 w 6858000"/>
              <a:gd name="connsiteY5" fmla="*/ 596041 h 596041"/>
              <a:gd name="connsiteX6" fmla="*/ 99342 w 6858000"/>
              <a:gd name="connsiteY6" fmla="*/ 596041 h 596041"/>
              <a:gd name="connsiteX7" fmla="*/ 0 w 6858000"/>
              <a:gd name="connsiteY7" fmla="*/ 496699 h 596041"/>
              <a:gd name="connsiteX8" fmla="*/ 0 w 6858000"/>
              <a:gd name="connsiteY8" fmla="*/ 99342 h 59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96041">
                <a:moveTo>
                  <a:pt x="0" y="99342"/>
                </a:moveTo>
                <a:cubicBezTo>
                  <a:pt x="0" y="44477"/>
                  <a:pt x="44477" y="0"/>
                  <a:pt x="99342" y="0"/>
                </a:cubicBezTo>
                <a:lnTo>
                  <a:pt x="6758658" y="0"/>
                </a:lnTo>
                <a:cubicBezTo>
                  <a:pt x="6813523" y="0"/>
                  <a:pt x="6858000" y="44477"/>
                  <a:pt x="6858000" y="99342"/>
                </a:cubicBezTo>
                <a:lnTo>
                  <a:pt x="6858000" y="496699"/>
                </a:lnTo>
                <a:cubicBezTo>
                  <a:pt x="6858000" y="551564"/>
                  <a:pt x="6813523" y="596041"/>
                  <a:pt x="6758658" y="596041"/>
                </a:cubicBezTo>
                <a:lnTo>
                  <a:pt x="99342" y="596041"/>
                </a:lnTo>
                <a:cubicBezTo>
                  <a:pt x="44477" y="596041"/>
                  <a:pt x="0" y="551564"/>
                  <a:pt x="0" y="496699"/>
                </a:cubicBezTo>
                <a:lnTo>
                  <a:pt x="0" y="993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486" tIns="101486" rIns="101486" bIns="101486" numCol="1" spcCol="1270" anchor="ctr" anchorCtr="0">
            <a:noAutofit/>
          </a:bodyPr>
          <a:lstStyle/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900" b="1" kern="1200" dirty="0" smtClean="0"/>
              <a:t>지속적인 </a:t>
            </a:r>
            <a:r>
              <a:rPr lang="ko-KR" altLang="en-US" sz="1900" b="1" kern="1200" dirty="0" err="1" smtClean="0"/>
              <a:t>신메뉴</a:t>
            </a:r>
            <a:r>
              <a:rPr lang="ko-KR" altLang="en-US" sz="1900" b="1" kern="1200" dirty="0" smtClean="0"/>
              <a:t> 개발</a:t>
            </a:r>
            <a:r>
              <a:rPr lang="en-US" altLang="ko-KR" sz="1900" b="1" dirty="0" smtClean="0"/>
              <a:t>!!(</a:t>
            </a:r>
            <a:r>
              <a:rPr lang="ko-KR" altLang="en-US" sz="1900" b="1" dirty="0" smtClean="0"/>
              <a:t>점주님의 원하시는 제품 개발</a:t>
            </a:r>
            <a:r>
              <a:rPr lang="en-US" altLang="ko-KR" sz="1900" b="1" dirty="0" smtClean="0"/>
              <a:t>)</a:t>
            </a:r>
            <a:endParaRPr lang="ko-KR" altLang="en-US" sz="1900" b="1" kern="12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05" y="8121352"/>
            <a:ext cx="2864024" cy="172819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192" y="8108524"/>
            <a:ext cx="2765120" cy="174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7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276</Words>
  <Application>Microsoft Office PowerPoint</Application>
  <PresentationFormat>A4 용지(210x297mm)</PresentationFormat>
  <Paragraphs>36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BHC_NT0201_2</dc:creator>
  <cp:lastModifiedBy>User</cp:lastModifiedBy>
  <cp:revision>56</cp:revision>
  <cp:lastPrinted>2020-11-18T00:59:31Z</cp:lastPrinted>
  <dcterms:created xsi:type="dcterms:W3CDTF">2017-01-16T00:19:23Z</dcterms:created>
  <dcterms:modified xsi:type="dcterms:W3CDTF">2020-11-18T01:09:33Z</dcterms:modified>
</cp:coreProperties>
</file>