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83" r:id="rId2"/>
  </p:sldIdLst>
  <p:sldSz cx="12192000" cy="6858000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0000FF"/>
    <a:srgbClr val="E725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65" autoAdjust="0"/>
  </p:normalViewPr>
  <p:slideViewPr>
    <p:cSldViewPr>
      <p:cViewPr varScale="1">
        <p:scale>
          <a:sx n="115" d="100"/>
          <a:sy n="115" d="100"/>
        </p:scale>
        <p:origin x="396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2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0641" tIns="45319" rIns="90641" bIns="45319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5375" y="0"/>
            <a:ext cx="2918831" cy="493316"/>
          </a:xfrm>
          <a:prstGeom prst="rect">
            <a:avLst/>
          </a:prstGeom>
        </p:spPr>
        <p:txBody>
          <a:bodyPr vert="horz" lIns="90641" tIns="45319" rIns="90641" bIns="45319" rtlCol="0"/>
          <a:lstStyle>
            <a:lvl1pPr algn="r">
              <a:defRPr sz="1200"/>
            </a:lvl1pPr>
          </a:lstStyle>
          <a:p>
            <a:fld id="{4ABFE824-7909-449E-9AE1-94EDED346E25}" type="datetimeFigureOut">
              <a:rPr lang="ko-KR" altLang="en-US" smtClean="0"/>
              <a:pPr/>
              <a:t>2019-04-24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371285"/>
            <a:ext cx="2918831" cy="493316"/>
          </a:xfrm>
          <a:prstGeom prst="rect">
            <a:avLst/>
          </a:prstGeom>
        </p:spPr>
        <p:txBody>
          <a:bodyPr vert="horz" lIns="90641" tIns="45319" rIns="90641" bIns="45319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5375" y="9371285"/>
            <a:ext cx="2918831" cy="493316"/>
          </a:xfrm>
          <a:prstGeom prst="rect">
            <a:avLst/>
          </a:prstGeom>
        </p:spPr>
        <p:txBody>
          <a:bodyPr vert="horz" lIns="90641" tIns="45319" rIns="90641" bIns="45319" rtlCol="0" anchor="b"/>
          <a:lstStyle>
            <a:lvl1pPr algn="r">
              <a:defRPr sz="1200"/>
            </a:lvl1pPr>
          </a:lstStyle>
          <a:p>
            <a:fld id="{ECBAE9AD-839C-4F47-9851-90DEC421451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1173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413" cy="495300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FBE39F15-9E85-44F7-A624-9B9ED4412ED7}" type="datetimeFigureOut">
              <a:rPr lang="ko-KR" altLang="en-US" smtClean="0"/>
              <a:t>2019-04-24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4" tIns="45717" rIns="91434" bIns="4571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1" y="4748213"/>
            <a:ext cx="5389563" cy="3884612"/>
          </a:xfrm>
          <a:prstGeom prst="rect">
            <a:avLst/>
          </a:prstGeom>
        </p:spPr>
        <p:txBody>
          <a:bodyPr vert="horz" lIns="91434" tIns="45717" rIns="91434" bIns="45717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371013"/>
            <a:ext cx="2919413" cy="495300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8BF6782D-6341-47D9-95BC-FB7EE1E45A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5704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A76C-BF69-4B32-8C04-0543D6AAE536}" type="datetimeFigureOut">
              <a:rPr lang="ko-KR" altLang="en-US" smtClean="0"/>
              <a:pPr/>
              <a:t>2019-04-24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D9BA-44A0-431D-BBA8-4C395504E0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A76C-BF69-4B32-8C04-0543D6AAE536}" type="datetimeFigureOut">
              <a:rPr lang="ko-KR" altLang="en-US" smtClean="0"/>
              <a:pPr/>
              <a:t>2019-04-24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D9BA-44A0-431D-BBA8-4C395504E0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A76C-BF69-4B32-8C04-0543D6AAE536}" type="datetimeFigureOut">
              <a:rPr lang="ko-KR" altLang="en-US" smtClean="0"/>
              <a:pPr/>
              <a:t>2019-04-24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D9BA-44A0-431D-BBA8-4C395504E0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A76C-BF69-4B32-8C04-0543D6AAE536}" type="datetimeFigureOut">
              <a:rPr lang="ko-KR" altLang="en-US" smtClean="0"/>
              <a:pPr/>
              <a:t>2019-04-24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D9BA-44A0-431D-BBA8-4C395504E0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A76C-BF69-4B32-8C04-0543D6AAE536}" type="datetimeFigureOut">
              <a:rPr lang="ko-KR" altLang="en-US" smtClean="0"/>
              <a:pPr/>
              <a:t>2019-04-24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D9BA-44A0-431D-BBA8-4C395504E0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A76C-BF69-4B32-8C04-0543D6AAE536}" type="datetimeFigureOut">
              <a:rPr lang="ko-KR" altLang="en-US" smtClean="0"/>
              <a:pPr/>
              <a:t>2019-04-24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D9BA-44A0-431D-BBA8-4C395504E0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A76C-BF69-4B32-8C04-0543D6AAE536}" type="datetimeFigureOut">
              <a:rPr lang="ko-KR" altLang="en-US" smtClean="0"/>
              <a:pPr/>
              <a:t>2019-04-24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D9BA-44A0-431D-BBA8-4C395504E0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4718315" cy="346050"/>
          </a:xfrm>
        </p:spPr>
        <p:txBody>
          <a:bodyPr>
            <a:normAutofit/>
          </a:bodyPr>
          <a:lstStyle>
            <a:lvl1pPr>
              <a:defRPr sz="1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A76C-BF69-4B32-8C04-0543D6AAE536}" type="datetimeFigureOut">
              <a:rPr lang="ko-KR" altLang="en-US" smtClean="0"/>
              <a:pPr/>
              <a:t>2019-04-24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D9BA-44A0-431D-BBA8-4C395504E0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A76C-BF69-4B32-8C04-0543D6AAE536}" type="datetimeFigureOut">
              <a:rPr lang="ko-KR" altLang="en-US" smtClean="0"/>
              <a:pPr/>
              <a:t>2019-04-24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D9BA-44A0-431D-BBA8-4C395504E0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A76C-BF69-4B32-8C04-0543D6AAE536}" type="datetimeFigureOut">
              <a:rPr lang="ko-KR" altLang="en-US" smtClean="0"/>
              <a:pPr/>
              <a:t>2019-04-24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D9BA-44A0-431D-BBA8-4C395504E0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A76C-BF69-4B32-8C04-0543D6AAE536}" type="datetimeFigureOut">
              <a:rPr lang="ko-KR" altLang="en-US" smtClean="0"/>
              <a:pPr/>
              <a:t>2019-04-24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D9BA-44A0-431D-BBA8-4C395504E0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CA76C-BF69-4B32-8C04-0543D6AAE536}" type="datetimeFigureOut">
              <a:rPr lang="ko-KR" altLang="en-US" smtClean="0"/>
              <a:pPr/>
              <a:t>2019-04-24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9D9BA-44A0-431D-BBA8-4C395504E0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98234" y="105844"/>
            <a:ext cx="4861662" cy="574229"/>
          </a:xfrm>
          <a:prstGeom prst="roundRect">
            <a:avLst>
              <a:gd name="adj" fmla="val 49809"/>
            </a:avLst>
          </a:prstGeom>
          <a:solidFill>
            <a:srgbClr val="8064A2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latinLnBrk="0"/>
            <a:r>
              <a:rPr lang="ko-KR" altLang="en-US" sz="1500" b="1" kern="0" dirty="0" smtClean="0">
                <a:solidFill>
                  <a:prstClr val="white"/>
                </a:solidFill>
                <a:latin typeface="+mj-ea"/>
                <a:ea typeface="+mj-ea"/>
              </a:rPr>
              <a:t>제품에 함유된 중점관리물질 신고 대상 및 절차 안내</a:t>
            </a:r>
            <a:endParaRPr lang="ko-KR" altLang="en-US" sz="1500" b="1" kern="0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359696" y="1025104"/>
            <a:ext cx="2304256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화학물질등록평가법 </a:t>
            </a:r>
            <a:endParaRPr lang="en-US" altLang="ko-KR" sz="1200" b="1" dirty="0" smtClean="0"/>
          </a:p>
          <a:p>
            <a:pPr algn="ctr"/>
            <a:r>
              <a:rPr lang="ko-KR" altLang="en-US" sz="1200" b="1" dirty="0" smtClean="0"/>
              <a:t>적용대상인가</a:t>
            </a:r>
            <a:r>
              <a:rPr lang="en-US" altLang="ko-KR" sz="1200" b="1" dirty="0" smtClean="0"/>
              <a:t>?</a:t>
            </a:r>
            <a:endParaRPr lang="ko-KR" altLang="en-US" sz="1200" b="1" dirty="0"/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5A480507-4B1D-4D13-A636-589A101B846C}"/>
              </a:ext>
            </a:extLst>
          </p:cNvPr>
          <p:cNvSpPr txBox="1"/>
          <p:nvPr/>
        </p:nvSpPr>
        <p:spPr>
          <a:xfrm>
            <a:off x="95483" y="1025104"/>
            <a:ext cx="2904173" cy="1323776"/>
          </a:xfrm>
          <a:prstGeom prst="roundRect">
            <a:avLst>
              <a:gd name="adj" fmla="val 8466"/>
            </a:avLst>
          </a:prstGeom>
          <a:solidFill>
            <a:srgbClr val="FFB32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54000" anchor="ctr"/>
          <a:lstStyle/>
          <a:p>
            <a:pPr>
              <a:spcBef>
                <a:spcPct val="0"/>
              </a:spcBef>
            </a:pPr>
            <a:r>
              <a:rPr lang="en-US" altLang="ko-KR" sz="1000" b="1" dirty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&lt;</a:t>
            </a:r>
            <a:r>
              <a:rPr lang="ko-KR" altLang="en-US" sz="1000" b="1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적용 제외</a:t>
            </a:r>
            <a:r>
              <a:rPr lang="en-US" altLang="ko-KR" sz="1000" b="1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&gt;</a:t>
            </a:r>
          </a:p>
          <a:p>
            <a:pPr>
              <a:spcBef>
                <a:spcPct val="0"/>
              </a:spcBef>
            </a:pP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(1)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방사성물질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(2)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의약품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</a:t>
            </a:r>
            <a:r>
              <a:rPr lang="ko-KR" altLang="en-US" sz="1000" dirty="0" err="1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의약외품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</a:t>
            </a:r>
          </a:p>
          <a:p>
            <a:pPr>
              <a:spcBef>
                <a:spcPct val="0"/>
              </a:spcBef>
            </a:pP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(3)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마약류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(4)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화장품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화장품 원료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</a:t>
            </a:r>
          </a:p>
          <a:p>
            <a:pPr>
              <a:spcBef>
                <a:spcPct val="0"/>
              </a:spcBef>
            </a:pP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(5)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농약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농약 원제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</a:t>
            </a:r>
            <a:r>
              <a:rPr lang="ko-KR" altLang="en-US" sz="1000" dirty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 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(6)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비료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</a:t>
            </a:r>
          </a:p>
          <a:p>
            <a:pPr>
              <a:spcBef>
                <a:spcPct val="0"/>
              </a:spcBef>
            </a:pP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(7)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식품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식품첨가물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기구 및 </a:t>
            </a:r>
            <a:r>
              <a:rPr lang="ko-KR" altLang="en-US" sz="1000" dirty="0" err="1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용기</a:t>
            </a:r>
            <a:r>
              <a:rPr lang="ko-KR" altLang="en-US" sz="1000" dirty="0" err="1" smtClean="0">
                <a:solidFill>
                  <a:schemeClr val="tx1"/>
                </a:solidFill>
                <a:latin typeface="바탕"/>
                <a:ea typeface="바탕"/>
                <a:cs typeface="Meiryo UI" panose="020B0604030504040204" pitchFamily="34" charset="-128"/>
              </a:rPr>
              <a:t>∙</a:t>
            </a:r>
            <a:r>
              <a:rPr lang="ko-KR" altLang="en-US" sz="1000" dirty="0" err="1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포장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</a:t>
            </a:r>
          </a:p>
          <a:p>
            <a:pPr>
              <a:spcBef>
                <a:spcPct val="0"/>
              </a:spcBef>
            </a:pP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(8)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사료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(9)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화약류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(10)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군수품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(</a:t>
            </a:r>
            <a:r>
              <a:rPr lang="ko-KR" altLang="en-US" sz="1000" dirty="0" err="1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통상품은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 제외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), </a:t>
            </a:r>
          </a:p>
          <a:p>
            <a:pPr>
              <a:spcBef>
                <a:spcPct val="0"/>
              </a:spcBef>
            </a:pP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(11)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건강기능식품 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(12)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의료기기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</a:t>
            </a:r>
          </a:p>
          <a:p>
            <a:pPr>
              <a:spcBef>
                <a:spcPct val="0"/>
              </a:spcBef>
            </a:pP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(13)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위생용품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(14) </a:t>
            </a:r>
            <a:r>
              <a:rPr lang="ko-KR" altLang="en-US" sz="1000" dirty="0" err="1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살생물물질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, </a:t>
            </a:r>
            <a:r>
              <a:rPr lang="ko-KR" altLang="en-US" sz="1000" dirty="0" err="1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살생물제품</a:t>
            </a:r>
            <a:endParaRPr lang="en-US" altLang="ko-KR" sz="1000" dirty="0">
              <a:solidFill>
                <a:schemeClr val="tx1"/>
              </a:solidFill>
              <a:latin typeface="+mn-ea"/>
              <a:cs typeface="Meiryo UI" panose="020B0604030504040204" pitchFamily="34" charset="-128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359696" y="2469515"/>
            <a:ext cx="2304256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소비자제품을 생산 </a:t>
            </a:r>
            <a:endParaRPr lang="en-US" altLang="ko-KR" sz="1200" b="1" dirty="0" smtClean="0"/>
          </a:p>
          <a:p>
            <a:pPr algn="ctr"/>
            <a:r>
              <a:rPr lang="ko-KR" altLang="en-US" sz="1200" b="1" dirty="0" smtClean="0"/>
              <a:t>또는 수입하는가</a:t>
            </a:r>
            <a:r>
              <a:rPr lang="en-US" altLang="ko-KR" sz="1200" b="1" dirty="0" smtClean="0"/>
              <a:t>?</a:t>
            </a:r>
            <a:endParaRPr lang="ko-KR" altLang="en-US" sz="1200" b="1" dirty="0"/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5A480507-4B1D-4D13-A636-589A101B846C}"/>
              </a:ext>
            </a:extLst>
          </p:cNvPr>
          <p:cNvSpPr txBox="1"/>
          <p:nvPr/>
        </p:nvSpPr>
        <p:spPr>
          <a:xfrm>
            <a:off x="95483" y="2469515"/>
            <a:ext cx="2832165" cy="815469"/>
          </a:xfrm>
          <a:prstGeom prst="roundRect">
            <a:avLst/>
          </a:prstGeom>
          <a:solidFill>
            <a:srgbClr val="FFB32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54000" anchor="ctr"/>
          <a:lstStyle/>
          <a:p>
            <a:pPr>
              <a:spcBef>
                <a:spcPct val="0"/>
              </a:spcBef>
            </a:pPr>
            <a:r>
              <a:rPr lang="en-US" altLang="ko-KR" sz="1000" b="1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&lt;</a:t>
            </a:r>
            <a:r>
              <a:rPr lang="ko-KR" altLang="en-US" sz="1000" b="1" spc="-20" dirty="0" err="1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소비자제품</a:t>
            </a:r>
            <a:r>
              <a:rPr lang="en-US" altLang="ko-KR" sz="1000" b="1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&gt;</a:t>
            </a:r>
          </a:p>
          <a:p>
            <a:pPr>
              <a:spcBef>
                <a:spcPct val="0"/>
              </a:spcBef>
            </a:pPr>
            <a:r>
              <a:rPr lang="ko-KR" altLang="en-US" sz="1000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소비자가 사용하는 물품 또는 그 부분품이나 부속품으로서 소비자에게 화학물질의 노출을 유발할 가능성이 있는 제품</a:t>
            </a:r>
            <a:endParaRPr lang="en-US" altLang="ko-KR" sz="1000" dirty="0">
              <a:solidFill>
                <a:schemeClr val="tx1"/>
              </a:solidFill>
              <a:latin typeface="+mn-ea"/>
              <a:cs typeface="Meiryo UI" panose="020B0604030504040204" pitchFamily="34" charset="-128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359696" y="3440097"/>
            <a:ext cx="2304256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/>
              <a:t>“</a:t>
            </a:r>
            <a:r>
              <a:rPr lang="ko-KR" altLang="en-US" sz="1200" b="1" dirty="0" smtClean="0"/>
              <a:t>제품에 함유된 중점관리물질 신고</a:t>
            </a:r>
            <a:r>
              <a:rPr lang="en-US" altLang="ko-KR" sz="1200" b="1" dirty="0" smtClean="0"/>
              <a:t>” </a:t>
            </a:r>
            <a:r>
              <a:rPr lang="ko-KR" altLang="en-US" sz="1200" b="1" dirty="0" smtClean="0"/>
              <a:t>제외대상인가</a:t>
            </a:r>
            <a:r>
              <a:rPr lang="en-US" altLang="ko-KR" sz="1200" b="1" dirty="0" smtClean="0"/>
              <a:t>?</a:t>
            </a:r>
            <a:endParaRPr lang="ko-KR" altLang="en-US" sz="1200" b="1" dirty="0"/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5A480507-4B1D-4D13-A636-589A101B846C}"/>
              </a:ext>
            </a:extLst>
          </p:cNvPr>
          <p:cNvSpPr txBox="1"/>
          <p:nvPr/>
        </p:nvSpPr>
        <p:spPr>
          <a:xfrm>
            <a:off x="94031" y="3418013"/>
            <a:ext cx="3170921" cy="1595163"/>
          </a:xfrm>
          <a:prstGeom prst="roundRect">
            <a:avLst>
              <a:gd name="adj" fmla="val 8466"/>
            </a:avLst>
          </a:prstGeom>
          <a:solidFill>
            <a:srgbClr val="FFB32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54000" anchor="ctr"/>
          <a:lstStyle/>
          <a:p>
            <a:pPr>
              <a:spcBef>
                <a:spcPct val="0"/>
              </a:spcBef>
            </a:pPr>
            <a:r>
              <a:rPr lang="en-US" altLang="ko-KR" sz="1000" b="1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&lt;</a:t>
            </a:r>
            <a:r>
              <a:rPr lang="ko-KR" altLang="en-US" sz="1000" b="1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신고 제외</a:t>
            </a:r>
            <a:r>
              <a:rPr lang="en-US" altLang="ko-KR" sz="1000" b="1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&gt;</a:t>
            </a:r>
          </a:p>
          <a:p>
            <a:pPr>
              <a:spcBef>
                <a:spcPct val="0"/>
              </a:spcBef>
            </a:pP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(1)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해당 제품의 용도로 이미 등록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/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신고한 경우</a:t>
            </a:r>
            <a:endParaRPr lang="en-US" altLang="ko-KR" sz="1000" dirty="0" smtClean="0">
              <a:solidFill>
                <a:schemeClr val="tx1"/>
              </a:solidFill>
              <a:latin typeface="+mn-ea"/>
              <a:cs typeface="Meiryo UI" panose="020B0604030504040204" pitchFamily="34" charset="-128"/>
            </a:endParaRPr>
          </a:p>
          <a:p>
            <a:pPr>
              <a:spcBef>
                <a:spcPct val="0"/>
              </a:spcBef>
            </a:pP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(2)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등록 또는 신고없이 제조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/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수입이 가능한 경우</a:t>
            </a:r>
            <a:endParaRPr lang="en-US" altLang="ko-KR" sz="1000" dirty="0">
              <a:solidFill>
                <a:schemeClr val="tx1"/>
              </a:solidFill>
              <a:latin typeface="+mn-ea"/>
              <a:cs typeface="Meiryo UI" panose="020B0604030504040204" pitchFamily="34" charset="-128"/>
            </a:endParaRPr>
          </a:p>
          <a:p>
            <a:pPr>
              <a:spcBef>
                <a:spcPct val="0"/>
              </a:spcBef>
            </a:pP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    </a:t>
            </a:r>
            <a:r>
              <a:rPr lang="en-US" altLang="ko-KR" sz="1000" dirty="0">
                <a:solidFill>
                  <a:schemeClr val="tx1"/>
                </a:solidFill>
                <a:ea typeface="맑은 고딕"/>
                <a:cs typeface="Meiryo UI" panose="020B0604030504040204" pitchFamily="34" charset="-128"/>
              </a:rPr>
              <a:t>• </a:t>
            </a:r>
            <a:r>
              <a:rPr lang="ko-KR" altLang="en-US" sz="1000" dirty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기계에 내장되어 수입되는 화학물질</a:t>
            </a:r>
            <a:endParaRPr lang="en-US" altLang="ko-KR" sz="1000" dirty="0">
              <a:solidFill>
                <a:schemeClr val="tx1"/>
              </a:solidFill>
              <a:latin typeface="+mn-ea"/>
              <a:cs typeface="Meiryo UI" panose="020B0604030504040204" pitchFamily="34" charset="-128"/>
            </a:endParaRPr>
          </a:p>
          <a:p>
            <a:pPr marL="55563" indent="-55563">
              <a:spcBef>
                <a:spcPct val="0"/>
              </a:spcBef>
            </a:pPr>
            <a:r>
              <a:rPr lang="en-US" altLang="ko-KR" sz="1000" dirty="0" smtClean="0">
                <a:solidFill>
                  <a:schemeClr val="tx1"/>
                </a:solidFill>
                <a:cs typeface="Meiryo UI" panose="020B0604030504040204" pitchFamily="34" charset="-128"/>
              </a:rPr>
              <a:t>    • </a:t>
            </a:r>
            <a:r>
              <a:rPr lang="ko-KR" altLang="en-US" sz="1000" dirty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시험운전용으로 사용되는 기계 또는 </a:t>
            </a:r>
            <a:r>
              <a:rPr lang="ko-KR" altLang="en-US" sz="1000" dirty="0" err="1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장치류와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/>
            </a:r>
            <a:b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</a:b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   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 </a:t>
            </a:r>
            <a:r>
              <a:rPr lang="ko-KR" altLang="en-US" sz="1000" dirty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함께 수입되는 화학물질</a:t>
            </a:r>
            <a:endParaRPr lang="en-US" altLang="ko-KR" sz="1000" dirty="0">
              <a:solidFill>
                <a:schemeClr val="tx1"/>
              </a:solidFill>
              <a:latin typeface="+mn-ea"/>
              <a:cs typeface="Meiryo UI" panose="020B0604030504040204" pitchFamily="34" charset="-128"/>
            </a:endParaRPr>
          </a:p>
          <a:p>
            <a:pPr marL="55563" indent="-55563">
              <a:spcBef>
                <a:spcPct val="0"/>
              </a:spcBef>
            </a:pPr>
            <a:r>
              <a:rPr lang="en-US" altLang="ko-KR" sz="1000" dirty="0" smtClean="0">
                <a:solidFill>
                  <a:schemeClr val="tx1"/>
                </a:solidFill>
                <a:cs typeface="Meiryo UI" panose="020B0604030504040204" pitchFamily="34" charset="-128"/>
              </a:rPr>
              <a:t>    • </a:t>
            </a:r>
            <a:r>
              <a:rPr lang="ko-KR" altLang="en-US" sz="1000" dirty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특정한 고체 형태로 일정한 기능을 발휘하는 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/>
            </a:r>
            <a:b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</a:b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    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제품에 </a:t>
            </a:r>
            <a:r>
              <a:rPr lang="ko-KR" altLang="en-US" sz="1000" dirty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함유되어 그 사용  과정에서 유출되지 </a:t>
            </a: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/>
            </a:r>
            <a:b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</a:b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    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아니하는 </a:t>
            </a:r>
            <a:r>
              <a:rPr lang="ko-KR" altLang="en-US" sz="1000" dirty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화학물질</a:t>
            </a:r>
            <a:endParaRPr lang="en-US" altLang="ko-KR" sz="1000" dirty="0">
              <a:solidFill>
                <a:schemeClr val="tx1"/>
              </a:solidFill>
              <a:latin typeface="+mn-ea"/>
              <a:cs typeface="Meiryo UI" panose="020B0604030504040204" pitchFamily="34" charset="-128"/>
            </a:endParaRPr>
          </a:p>
          <a:p>
            <a:pPr>
              <a:spcBef>
                <a:spcPct val="0"/>
              </a:spcBef>
            </a:pPr>
            <a:r>
              <a:rPr lang="en-US" altLang="ko-KR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(3) </a:t>
            </a:r>
            <a:r>
              <a:rPr lang="ko-KR" altLang="en-US" sz="100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통상적인 용법으로 사용시 노출 차단되는 경우</a:t>
            </a:r>
            <a:endParaRPr lang="en-US" altLang="ko-KR" sz="1000" dirty="0">
              <a:solidFill>
                <a:schemeClr val="tx1"/>
              </a:solidFill>
              <a:latin typeface="+mn-ea"/>
              <a:cs typeface="Meiryo UI" panose="020B0604030504040204" pitchFamily="34" charset="-128"/>
            </a:endParaRPr>
          </a:p>
        </p:txBody>
      </p:sp>
      <p:cxnSp>
        <p:nvCxnSpPr>
          <p:cNvPr id="16" name="직선 화살표 연결선 15"/>
          <p:cNvCxnSpPr>
            <a:stCxn id="3" idx="2"/>
            <a:endCxn id="7" idx="0"/>
          </p:cNvCxnSpPr>
          <p:nvPr/>
        </p:nvCxnSpPr>
        <p:spPr>
          <a:xfrm>
            <a:off x="4511824" y="1529160"/>
            <a:ext cx="0" cy="9403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직사각형 17"/>
          <p:cNvSpPr/>
          <p:nvPr/>
        </p:nvSpPr>
        <p:spPr>
          <a:xfrm>
            <a:off x="4079776" y="1529160"/>
            <a:ext cx="432048" cy="345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예</a:t>
            </a:r>
            <a:endParaRPr lang="ko-KR" altLang="en-US" sz="1200" b="1" dirty="0"/>
          </a:p>
        </p:txBody>
      </p:sp>
      <p:sp>
        <p:nvSpPr>
          <p:cNvPr id="19" name="직사각형 18"/>
          <p:cNvSpPr/>
          <p:nvPr/>
        </p:nvSpPr>
        <p:spPr>
          <a:xfrm>
            <a:off x="4074804" y="2939953"/>
            <a:ext cx="432048" cy="345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예</a:t>
            </a:r>
            <a:endParaRPr lang="ko-KR" altLang="en-US" sz="1200" b="1" dirty="0"/>
          </a:p>
        </p:txBody>
      </p:sp>
      <p:sp>
        <p:nvSpPr>
          <p:cNvPr id="20" name="직사각형 19"/>
          <p:cNvSpPr/>
          <p:nvPr/>
        </p:nvSpPr>
        <p:spPr>
          <a:xfrm>
            <a:off x="5581643" y="3754235"/>
            <a:ext cx="720080" cy="345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아니오</a:t>
            </a:r>
            <a:endParaRPr lang="ko-KR" altLang="en-US" sz="1200" b="1" dirty="0"/>
          </a:p>
        </p:txBody>
      </p:sp>
      <p:cxnSp>
        <p:nvCxnSpPr>
          <p:cNvPr id="21" name="직선 화살표 연결선 20"/>
          <p:cNvCxnSpPr>
            <a:stCxn id="7" idx="2"/>
            <a:endCxn id="10" idx="0"/>
          </p:cNvCxnSpPr>
          <p:nvPr/>
        </p:nvCxnSpPr>
        <p:spPr>
          <a:xfrm>
            <a:off x="4511824" y="2973571"/>
            <a:ext cx="0" cy="4665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직사각형 23"/>
          <p:cNvSpPr/>
          <p:nvPr/>
        </p:nvSpPr>
        <p:spPr>
          <a:xfrm>
            <a:off x="6382292" y="1220472"/>
            <a:ext cx="2742982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제품별 중점관리물질 함유량이 </a:t>
            </a:r>
            <a:endParaRPr lang="en-US" altLang="ko-KR" sz="1200" b="1" dirty="0" smtClean="0"/>
          </a:p>
          <a:p>
            <a:pPr algn="ctr"/>
            <a:r>
              <a:rPr lang="en-US" altLang="ko-KR" sz="1200" b="1" dirty="0" smtClean="0"/>
              <a:t>0.1</a:t>
            </a:r>
            <a:r>
              <a:rPr lang="ko-KR" altLang="en-US" sz="1200" b="1" dirty="0" smtClean="0"/>
              <a:t>중량</a:t>
            </a:r>
            <a:r>
              <a:rPr lang="en-US" altLang="ko-KR" sz="1200" b="1" dirty="0" smtClean="0"/>
              <a:t>%</a:t>
            </a:r>
            <a:r>
              <a:rPr lang="ko-KR" altLang="en-US" sz="1200" b="1" dirty="0" smtClean="0"/>
              <a:t>를 초과하는가</a:t>
            </a:r>
            <a:r>
              <a:rPr lang="en-US" altLang="ko-KR" sz="1200" b="1" dirty="0" smtClean="0"/>
              <a:t>?</a:t>
            </a:r>
            <a:endParaRPr lang="ko-KR" altLang="en-US" sz="1200" b="1" dirty="0"/>
          </a:p>
        </p:txBody>
      </p:sp>
      <p:sp>
        <p:nvSpPr>
          <p:cNvPr id="28" name="Text Box 3">
            <a:extLst>
              <a:ext uri="{FF2B5EF4-FFF2-40B4-BE49-F238E27FC236}">
                <a16:creationId xmlns:a16="http://schemas.microsoft.com/office/drawing/2014/main" id="{5A480507-4B1D-4D13-A636-589A101B846C}"/>
              </a:ext>
            </a:extLst>
          </p:cNvPr>
          <p:cNvSpPr txBox="1"/>
          <p:nvPr/>
        </p:nvSpPr>
        <p:spPr>
          <a:xfrm>
            <a:off x="9267875" y="1220472"/>
            <a:ext cx="2588765" cy="435415"/>
          </a:xfrm>
          <a:prstGeom prst="roundRect">
            <a:avLst/>
          </a:prstGeom>
          <a:solidFill>
            <a:srgbClr val="FFB32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54000" anchor="ctr"/>
          <a:lstStyle/>
          <a:p>
            <a:pPr>
              <a:spcBef>
                <a:spcPct val="0"/>
              </a:spcBef>
            </a:pPr>
            <a:r>
              <a:rPr lang="ko-KR" altLang="en-US" sz="1000" b="1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중점관리물질</a:t>
            </a:r>
            <a:r>
              <a:rPr lang="en-US" altLang="ko-KR" sz="1000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(</a:t>
            </a:r>
            <a:r>
              <a:rPr lang="ko-KR" altLang="en-US" sz="1000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환경부고시 제</a:t>
            </a:r>
            <a:r>
              <a:rPr lang="en-US" altLang="ko-KR" sz="1000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2018-233</a:t>
            </a:r>
            <a:r>
              <a:rPr lang="ko-KR" altLang="en-US" sz="1000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호</a:t>
            </a:r>
            <a:r>
              <a:rPr lang="en-US" altLang="ko-KR" sz="1000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altLang="ko-KR" sz="1000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[</a:t>
            </a:r>
            <a:r>
              <a:rPr lang="ko-KR" altLang="en-US" sz="1000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별표</a:t>
            </a:r>
            <a:r>
              <a:rPr lang="en-US" altLang="ko-KR" sz="1000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1] 2019.7.1 </a:t>
            </a:r>
            <a:r>
              <a:rPr lang="ko-KR" altLang="en-US" sz="1000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시행 </a:t>
            </a:r>
            <a:r>
              <a:rPr lang="en-US" altLang="ko-KR" sz="1000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(204</a:t>
            </a:r>
            <a:r>
              <a:rPr lang="ko-KR" altLang="en-US" sz="1000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종</a:t>
            </a:r>
            <a:r>
              <a:rPr lang="en-US" altLang="ko-KR" sz="1000" spc="-20" dirty="0" smtClean="0">
                <a:solidFill>
                  <a:schemeClr val="tx1"/>
                </a:solidFill>
                <a:latin typeface="+mn-ea"/>
                <a:cs typeface="Meiryo UI" panose="020B0604030504040204" pitchFamily="34" charset="-128"/>
              </a:rPr>
              <a:t>)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6382292" y="2217487"/>
            <a:ext cx="2742982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각 제품별 함유된 중점관리물질 양을 합한 값이 연간 </a:t>
            </a:r>
            <a:r>
              <a:rPr lang="en-US" altLang="ko-KR" sz="1200" b="1" dirty="0" smtClean="0"/>
              <a:t>1</a:t>
            </a:r>
            <a:r>
              <a:rPr lang="ko-KR" altLang="en-US" sz="1200" b="1" dirty="0" smtClean="0"/>
              <a:t>톤을 초과하는가</a:t>
            </a:r>
            <a:r>
              <a:rPr lang="en-US" altLang="ko-KR" sz="1200" b="1" dirty="0" smtClean="0"/>
              <a:t>?</a:t>
            </a:r>
            <a:endParaRPr lang="ko-KR" altLang="en-US" sz="1200" b="1" dirty="0"/>
          </a:p>
        </p:txBody>
      </p:sp>
      <p:cxnSp>
        <p:nvCxnSpPr>
          <p:cNvPr id="34" name="꺾인 연결선 33"/>
          <p:cNvCxnSpPr>
            <a:stCxn id="10" idx="3"/>
            <a:endCxn id="24" idx="1"/>
          </p:cNvCxnSpPr>
          <p:nvPr/>
        </p:nvCxnSpPr>
        <p:spPr>
          <a:xfrm flipV="1">
            <a:off x="5663952" y="1472500"/>
            <a:ext cx="718340" cy="221962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3" name="타원 42"/>
          <p:cNvSpPr/>
          <p:nvPr/>
        </p:nvSpPr>
        <p:spPr>
          <a:xfrm>
            <a:off x="3837919" y="4941288"/>
            <a:ext cx="134781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lvl="0" algn="ctr" latinLnBrk="0">
              <a:defRPr/>
            </a:pPr>
            <a:r>
              <a:rPr lang="ko-KR" altLang="en-US" sz="1100" kern="0" dirty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제품 함유</a:t>
            </a:r>
            <a:endParaRPr lang="en-US" altLang="ko-KR" sz="1100" kern="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lvl="0" algn="ctr" latinLnBrk="0">
              <a:defRPr/>
            </a:pPr>
            <a:r>
              <a:rPr lang="ko-KR" altLang="en-US" sz="1100" kern="0" dirty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중점관리물질  </a:t>
            </a:r>
            <a:endParaRPr lang="en-US" altLang="ko-KR" sz="1100" kern="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lvl="0" algn="ctr" latinLnBrk="0">
              <a:defRPr/>
            </a:pPr>
            <a:r>
              <a:rPr lang="ko-KR" altLang="en-US" sz="1400" kern="0" dirty="0">
                <a:solidFill>
                  <a:schemeClr val="accent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신고 </a:t>
            </a:r>
            <a:r>
              <a:rPr lang="ko-KR" altLang="en-US" sz="1400" kern="0" dirty="0" smtClean="0">
                <a:solidFill>
                  <a:schemeClr val="accent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제외</a:t>
            </a:r>
            <a:endParaRPr lang="ko-KR" altLang="en-US" sz="1400" kern="0" dirty="0">
              <a:solidFill>
                <a:schemeClr val="accent2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cxnSp>
        <p:nvCxnSpPr>
          <p:cNvPr id="45" name="직선 화살표 연결선 44"/>
          <p:cNvCxnSpPr>
            <a:stCxn id="10" idx="2"/>
            <a:endCxn id="43" idx="0"/>
          </p:cNvCxnSpPr>
          <p:nvPr/>
        </p:nvCxnSpPr>
        <p:spPr>
          <a:xfrm>
            <a:off x="4511824" y="3944153"/>
            <a:ext cx="0" cy="9971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직사각형 48"/>
          <p:cNvSpPr/>
          <p:nvPr/>
        </p:nvSpPr>
        <p:spPr>
          <a:xfrm>
            <a:off x="4074804" y="4023665"/>
            <a:ext cx="432048" cy="345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예</a:t>
            </a:r>
            <a:endParaRPr lang="ko-KR" altLang="en-US" sz="1200" b="1" dirty="0"/>
          </a:p>
        </p:txBody>
      </p:sp>
      <p:cxnSp>
        <p:nvCxnSpPr>
          <p:cNvPr id="50" name="직선 화살표 연결선 49"/>
          <p:cNvCxnSpPr>
            <a:stCxn id="24" idx="2"/>
            <a:endCxn id="31" idx="0"/>
          </p:cNvCxnSpPr>
          <p:nvPr/>
        </p:nvCxnSpPr>
        <p:spPr>
          <a:xfrm>
            <a:off x="7753783" y="1724528"/>
            <a:ext cx="0" cy="4929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3" name="직사각형 52"/>
          <p:cNvSpPr/>
          <p:nvPr/>
        </p:nvSpPr>
        <p:spPr>
          <a:xfrm>
            <a:off x="7320137" y="1724527"/>
            <a:ext cx="432048" cy="345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예</a:t>
            </a:r>
            <a:endParaRPr lang="ko-KR" altLang="en-US" sz="1200" b="1" dirty="0"/>
          </a:p>
        </p:txBody>
      </p:sp>
      <p:sp>
        <p:nvSpPr>
          <p:cNvPr id="58" name="타원 57"/>
          <p:cNvSpPr/>
          <p:nvPr/>
        </p:nvSpPr>
        <p:spPr>
          <a:xfrm>
            <a:off x="7062818" y="3357052"/>
            <a:ext cx="1381931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lvl="0" algn="ctr" latinLnBrk="0">
              <a:defRPr/>
            </a:pPr>
            <a:r>
              <a:rPr lang="ko-KR" altLang="en-US" sz="1100" kern="0" dirty="0" err="1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생산</a:t>
            </a:r>
            <a:r>
              <a:rPr lang="ko-KR" altLang="en-US" sz="1100" kern="0" dirty="0" err="1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</a:t>
            </a:r>
            <a:r>
              <a:rPr lang="ko-KR" altLang="en-US" sz="1100" kern="0" dirty="0" err="1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수입</a:t>
            </a:r>
            <a:r>
              <a:rPr lang="ko-KR" altLang="en-US" sz="1100" kern="0" dirty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전 </a:t>
            </a:r>
            <a:endParaRPr lang="en-US" altLang="ko-KR" sz="1100" kern="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lvl="0" algn="ctr" latinLnBrk="0">
              <a:defRPr/>
            </a:pPr>
            <a:r>
              <a:rPr lang="ko-KR" altLang="en-US" sz="1400" kern="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제품 함유 </a:t>
            </a:r>
            <a:endParaRPr lang="en-US" altLang="ko-KR" sz="1400" kern="0" dirty="0">
              <a:solidFill>
                <a:schemeClr val="tx2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lvl="0" algn="ctr" latinLnBrk="0">
              <a:defRPr/>
            </a:pPr>
            <a:r>
              <a:rPr lang="ko-KR" altLang="en-US" sz="1400" kern="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중점관리물질</a:t>
            </a:r>
            <a:endParaRPr lang="en-US" altLang="ko-KR" sz="1400" kern="0" dirty="0">
              <a:solidFill>
                <a:schemeClr val="tx2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lvl="0" algn="ctr" latinLnBrk="0">
              <a:defRPr/>
            </a:pPr>
            <a:r>
              <a:rPr lang="ko-KR" altLang="en-US" sz="1400" kern="0" dirty="0" smtClean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신고</a:t>
            </a:r>
            <a:endParaRPr lang="ko-KR" altLang="en-US" dirty="0"/>
          </a:p>
        </p:txBody>
      </p:sp>
      <p:sp>
        <p:nvSpPr>
          <p:cNvPr id="60" name="타원 59"/>
          <p:cNvSpPr/>
          <p:nvPr/>
        </p:nvSpPr>
        <p:spPr>
          <a:xfrm>
            <a:off x="8756814" y="3357052"/>
            <a:ext cx="1440160" cy="1080000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lvl="0" algn="ctr" latinLnBrk="0">
              <a:defRPr/>
            </a:pPr>
            <a:r>
              <a:rPr lang="ko-KR" altLang="en-US" sz="1100" kern="0" dirty="0" err="1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생산</a:t>
            </a:r>
            <a:r>
              <a:rPr lang="ko-KR" altLang="en-US" sz="1100" kern="0" dirty="0" err="1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</a:t>
            </a:r>
            <a:r>
              <a:rPr lang="ko-KR" altLang="en-US" sz="1100" kern="0" dirty="0" err="1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수입</a:t>
            </a:r>
            <a:r>
              <a:rPr lang="ko-KR" altLang="en-US" sz="1100" kern="0" dirty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전 </a:t>
            </a:r>
            <a:endParaRPr lang="en-US" altLang="ko-KR" sz="1100" kern="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lvl="0" algn="ctr" latinLnBrk="0">
              <a:defRPr/>
            </a:pPr>
            <a:r>
              <a:rPr lang="ko-KR" altLang="en-US" sz="1400" kern="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인적사항</a:t>
            </a:r>
            <a:r>
              <a:rPr lang="en-US" altLang="ko-KR" sz="1400" kern="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</a:p>
          <a:p>
            <a:pPr lvl="0" algn="ctr" latinLnBrk="0">
              <a:defRPr/>
            </a:pPr>
            <a:r>
              <a:rPr lang="ko-KR" altLang="en-US" sz="1400" kern="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사유 신고</a:t>
            </a:r>
            <a:endParaRPr lang="ko-KR" altLang="en-US" sz="1400" dirty="0"/>
          </a:p>
        </p:txBody>
      </p:sp>
      <p:sp>
        <p:nvSpPr>
          <p:cNvPr id="65" name="모서리가 둥근 직사각형 64"/>
          <p:cNvSpPr/>
          <p:nvPr/>
        </p:nvSpPr>
        <p:spPr>
          <a:xfrm>
            <a:off x="6740144" y="4998167"/>
            <a:ext cx="2024082" cy="950434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/>
            </a:solidFill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lvl="0" algn="ctr" latinLnBrk="0">
              <a:defRPr/>
            </a:pPr>
            <a:r>
              <a:rPr lang="ko-KR" altLang="en-US" sz="1100" kern="0" spc="-150" dirty="0">
                <a:solidFill>
                  <a:srgbClr val="00B0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화학물질정보처리시스템</a:t>
            </a:r>
            <a:r>
              <a:rPr lang="ko-KR" altLang="en-US" sz="1100" kern="0" dirty="0">
                <a:solidFill>
                  <a:srgbClr val="00B0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1100" kern="0" dirty="0">
              <a:solidFill>
                <a:srgbClr val="00B05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lvl="0" algn="ctr" latinLnBrk="0">
              <a:defRPr/>
            </a:pPr>
            <a:r>
              <a:rPr lang="ko-KR" altLang="en-US" sz="1400" kern="0" dirty="0">
                <a:solidFill>
                  <a:srgbClr val="00B0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신고서 제출 </a:t>
            </a:r>
            <a:endParaRPr lang="en-US" altLang="ko-KR" sz="1400" kern="0" dirty="0">
              <a:solidFill>
                <a:srgbClr val="00B050"/>
              </a:solidFill>
              <a:latin typeface="HY헤드라인M" panose="02030600000101010101" pitchFamily="18" charset="-127"/>
              <a:ea typeface="HY헤드라인M" panose="02030600000101010101" pitchFamily="18" charset="-127"/>
              <a:sym typeface="Wingdings" panose="05000000000000000000" pitchFamily="2" charset="2"/>
            </a:endParaRPr>
          </a:p>
          <a:p>
            <a:pPr lvl="0" algn="ctr" latinLnBrk="0">
              <a:defRPr/>
            </a:pPr>
            <a:r>
              <a:rPr lang="en-US" altLang="ko-KR" sz="1400" kern="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</a:t>
            </a:r>
          </a:p>
          <a:p>
            <a:pPr lvl="0" algn="ctr" latinLnBrk="0">
              <a:defRPr/>
            </a:pPr>
            <a:r>
              <a:rPr lang="ko-KR" altLang="en-US" sz="1400" kern="0" dirty="0" smtClean="0">
                <a:solidFill>
                  <a:schemeClr val="accent3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환경부</a:t>
            </a:r>
            <a:endParaRPr lang="en-US" altLang="ko-KR" sz="1400" kern="0" dirty="0">
              <a:solidFill>
                <a:schemeClr val="accent3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cxnSp>
        <p:nvCxnSpPr>
          <p:cNvPr id="73" name="꺾인 연결선 72"/>
          <p:cNvCxnSpPr>
            <a:stCxn id="31" idx="3"/>
            <a:endCxn id="60" idx="0"/>
          </p:cNvCxnSpPr>
          <p:nvPr/>
        </p:nvCxnSpPr>
        <p:spPr>
          <a:xfrm>
            <a:off x="9125274" y="2469515"/>
            <a:ext cx="351620" cy="887537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7" name="직선 화살표 연결선 76"/>
          <p:cNvCxnSpPr>
            <a:stCxn id="31" idx="2"/>
            <a:endCxn id="58" idx="0"/>
          </p:cNvCxnSpPr>
          <p:nvPr/>
        </p:nvCxnSpPr>
        <p:spPr>
          <a:xfrm>
            <a:off x="7753783" y="2721543"/>
            <a:ext cx="1" cy="6355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1" name="직선 화살표 연결선 80"/>
          <p:cNvCxnSpPr>
            <a:stCxn id="58" idx="4"/>
            <a:endCxn id="65" idx="0"/>
          </p:cNvCxnSpPr>
          <p:nvPr/>
        </p:nvCxnSpPr>
        <p:spPr>
          <a:xfrm flipH="1">
            <a:off x="7752185" y="4437052"/>
            <a:ext cx="1599" cy="5611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4" name="직사각형 83"/>
          <p:cNvSpPr/>
          <p:nvPr/>
        </p:nvSpPr>
        <p:spPr>
          <a:xfrm>
            <a:off x="7316654" y="2723929"/>
            <a:ext cx="432048" cy="345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예</a:t>
            </a:r>
            <a:endParaRPr lang="ko-KR" altLang="en-US" sz="1200" b="1" dirty="0"/>
          </a:p>
        </p:txBody>
      </p:sp>
      <p:sp>
        <p:nvSpPr>
          <p:cNvPr id="85" name="직사각형 84"/>
          <p:cNvSpPr/>
          <p:nvPr/>
        </p:nvSpPr>
        <p:spPr>
          <a:xfrm>
            <a:off x="7316654" y="4509120"/>
            <a:ext cx="432048" cy="345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예</a:t>
            </a:r>
            <a:endParaRPr lang="ko-KR" altLang="en-US" sz="1200" b="1" dirty="0"/>
          </a:p>
        </p:txBody>
      </p:sp>
      <p:sp>
        <p:nvSpPr>
          <p:cNvPr id="86" name="직사각형 85"/>
          <p:cNvSpPr/>
          <p:nvPr/>
        </p:nvSpPr>
        <p:spPr>
          <a:xfrm>
            <a:off x="9428858" y="2549665"/>
            <a:ext cx="2643806" cy="702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총량을 확인할 수  없는 등 불가피한 경우</a:t>
            </a:r>
            <a:endParaRPr lang="ko-KR" altLang="en-US" sz="1200" b="1" dirty="0"/>
          </a:p>
        </p:txBody>
      </p:sp>
      <p:cxnSp>
        <p:nvCxnSpPr>
          <p:cNvPr id="88" name="꺾인 연결선 87"/>
          <p:cNvCxnSpPr>
            <a:stCxn id="60" idx="4"/>
            <a:endCxn id="65" idx="3"/>
          </p:cNvCxnSpPr>
          <p:nvPr/>
        </p:nvCxnSpPr>
        <p:spPr>
          <a:xfrm rot="5400000">
            <a:off x="8602394" y="4598884"/>
            <a:ext cx="1036332" cy="712668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1" name="직사각형 90"/>
          <p:cNvSpPr/>
          <p:nvPr/>
        </p:nvSpPr>
        <p:spPr>
          <a:xfrm>
            <a:off x="9428858" y="4541767"/>
            <a:ext cx="1774738" cy="702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사유를 신고한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다음 해 </a:t>
            </a:r>
            <a:r>
              <a:rPr lang="en-US" altLang="ko-KR" sz="1200" b="1" dirty="0" smtClean="0"/>
              <a:t>4</a:t>
            </a:r>
            <a:r>
              <a:rPr lang="ko-KR" altLang="en-US" sz="1200" b="1" dirty="0" smtClean="0"/>
              <a:t>월</a:t>
            </a:r>
            <a:r>
              <a:rPr lang="en-US" altLang="ko-KR" sz="1200" b="1" dirty="0" smtClean="0"/>
              <a:t>30</a:t>
            </a:r>
            <a:r>
              <a:rPr lang="ko-KR" altLang="en-US" sz="1200" b="1" dirty="0" smtClean="0"/>
              <a:t>일까지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64144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10505</TotalTime>
  <Words>260</Words>
  <Application>Microsoft Office PowerPoint</Application>
  <PresentationFormat>와이드스크린</PresentationFormat>
  <Paragraphs>52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HY헤드라인M</vt:lpstr>
      <vt:lpstr>Meiryo UI</vt:lpstr>
      <vt:lpstr>맑은 고딕</vt:lpstr>
      <vt:lpstr>바탕</vt:lpstr>
      <vt:lpstr>Arial</vt:lpstr>
      <vt:lpstr>Wingdings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EMWT-UP</dc:creator>
  <cp:lastModifiedBy>2013WH</cp:lastModifiedBy>
  <cp:revision>988</cp:revision>
  <cp:lastPrinted>2019-04-24T05:15:17Z</cp:lastPrinted>
  <dcterms:created xsi:type="dcterms:W3CDTF">2014-08-04T00:13:49Z</dcterms:created>
  <dcterms:modified xsi:type="dcterms:W3CDTF">2019-04-24T06:08:19Z</dcterms:modified>
</cp:coreProperties>
</file>