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0" r:id="rId6"/>
    <p:sldId id="262" r:id="rId7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5" userDrawn="1">
          <p15:clr>
            <a:srgbClr val="A4A3A4"/>
          </p15:clr>
        </p15:guide>
        <p15:guide id="2" pos="255" userDrawn="1">
          <p15:clr>
            <a:srgbClr val="A4A3A4"/>
          </p15:clr>
        </p15:guide>
        <p15:guide id="3" pos="4088" userDrawn="1">
          <p15:clr>
            <a:srgbClr val="A4A3A4"/>
          </p15:clr>
        </p15:guide>
        <p15:guide id="4" orient="horz" pos="5955" userDrawn="1">
          <p15:clr>
            <a:srgbClr val="A4A3A4"/>
          </p15:clr>
        </p15:guide>
        <p15:guide id="5" pos="2160" userDrawn="1">
          <p15:clr>
            <a:srgbClr val="A4A3A4"/>
          </p15:clr>
        </p15:guide>
        <p15:guide id="6" pos="2228" userDrawn="1">
          <p15:clr>
            <a:srgbClr val="A4A3A4"/>
          </p15:clr>
        </p15:guide>
        <p15:guide id="7" pos="20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0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26" autoAdjust="0"/>
    <p:restoredTop sz="94660"/>
  </p:normalViewPr>
  <p:slideViewPr>
    <p:cSldViewPr snapToGrid="0">
      <p:cViewPr>
        <p:scale>
          <a:sx n="86" d="100"/>
          <a:sy n="86" d="100"/>
        </p:scale>
        <p:origin x="-3306" y="-48"/>
      </p:cViewPr>
      <p:guideLst>
        <p:guide orient="horz" pos="285"/>
        <p:guide orient="horz" pos="5955"/>
        <p:guide pos="255"/>
        <p:guide pos="4088"/>
        <p:guide pos="2160"/>
        <p:guide pos="2228"/>
        <p:guide pos="20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8DA14-3484-43C7-B8EC-C5F5AAB4B709}" type="datetimeFigureOut">
              <a:rPr lang="ko-KR" altLang="en-US" smtClean="0"/>
              <a:t>2019-03-14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F010-526E-4D76-AE50-E5BE87EE44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2830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8DA14-3484-43C7-B8EC-C5F5AAB4B709}" type="datetimeFigureOut">
              <a:rPr lang="ko-KR" altLang="en-US" smtClean="0"/>
              <a:t>2019-03-14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F010-526E-4D76-AE50-E5BE87EE44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1771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8DA14-3484-43C7-B8EC-C5F5AAB4B709}" type="datetimeFigureOut">
              <a:rPr lang="ko-KR" altLang="en-US" smtClean="0"/>
              <a:t>2019-03-14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F010-526E-4D76-AE50-E5BE87EE44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386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기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9606049"/>
            <a:ext cx="561975" cy="100951"/>
          </a:xfrm>
          <a:prstGeom prst="rect">
            <a:avLst/>
          </a:prstGeom>
        </p:spPr>
      </p:pic>
      <p:sp>
        <p:nvSpPr>
          <p:cNvPr id="9" name="Rectangle 7"/>
          <p:cNvSpPr>
            <a:spLocks/>
          </p:cNvSpPr>
          <p:nvPr userDrawn="1"/>
        </p:nvSpPr>
        <p:spPr bwMode="auto">
          <a:xfrm>
            <a:off x="1033463" y="9572228"/>
            <a:ext cx="1408354" cy="126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20298" tIns="20298" rIns="20298" bIns="20298" anchor="ctr">
            <a:spAutoFit/>
          </a:bodyPr>
          <a:lstStyle>
            <a:lvl1pPr defTabSz="381000">
              <a:defRPr sz="3400">
                <a:solidFill>
                  <a:srgbClr val="000000"/>
                </a:solidFill>
                <a:latin typeface="Apple SD 산돌고딕 Neo 옅은체" charset="0"/>
                <a:ea typeface="Apple SD 산돌고딕 Neo 옅은체" charset="0"/>
                <a:cs typeface="Apple SD 산돌고딕 Neo 옅은체" charset="0"/>
                <a:sym typeface="Apple SD 산돌고딕 Neo 옅은체" charset="0"/>
              </a:defRPr>
            </a:lvl1pPr>
            <a:lvl2pPr defTabSz="381000">
              <a:defRPr sz="3400">
                <a:solidFill>
                  <a:srgbClr val="000000"/>
                </a:solidFill>
                <a:latin typeface="Apple SD 산돌고딕 Neo 옅은체" charset="0"/>
                <a:ea typeface="Apple SD 산돌고딕 Neo 옅은체" charset="0"/>
                <a:cs typeface="Apple SD 산돌고딕 Neo 옅은체" charset="0"/>
                <a:sym typeface="Apple SD 산돌고딕 Neo 옅은체" charset="0"/>
              </a:defRPr>
            </a:lvl2pPr>
            <a:lvl3pPr defTabSz="381000">
              <a:defRPr sz="3400">
                <a:solidFill>
                  <a:srgbClr val="000000"/>
                </a:solidFill>
                <a:latin typeface="Apple SD 산돌고딕 Neo 옅은체" charset="0"/>
                <a:ea typeface="Apple SD 산돌고딕 Neo 옅은체" charset="0"/>
                <a:cs typeface="Apple SD 산돌고딕 Neo 옅은체" charset="0"/>
                <a:sym typeface="Apple SD 산돌고딕 Neo 옅은체" charset="0"/>
              </a:defRPr>
            </a:lvl3pPr>
            <a:lvl4pPr defTabSz="381000">
              <a:defRPr sz="3400">
                <a:solidFill>
                  <a:srgbClr val="000000"/>
                </a:solidFill>
                <a:latin typeface="Apple SD 산돌고딕 Neo 옅은체" charset="0"/>
                <a:ea typeface="Apple SD 산돌고딕 Neo 옅은체" charset="0"/>
                <a:cs typeface="Apple SD 산돌고딕 Neo 옅은체" charset="0"/>
                <a:sym typeface="Apple SD 산돌고딕 Neo 옅은체" charset="0"/>
              </a:defRPr>
            </a:lvl4pPr>
            <a:lvl5pPr defTabSz="381000">
              <a:defRPr sz="3400">
                <a:solidFill>
                  <a:srgbClr val="000000"/>
                </a:solidFill>
                <a:latin typeface="Apple SD 산돌고딕 Neo 옅은체" charset="0"/>
                <a:ea typeface="Apple SD 산돌고딕 Neo 옅은체" charset="0"/>
                <a:cs typeface="Apple SD 산돌고딕 Neo 옅은체" charset="0"/>
                <a:sym typeface="Apple SD 산돌고딕 Neo 옅은체" charset="0"/>
              </a:defRPr>
            </a:lvl5pPr>
            <a:lvl6pPr marL="457200" indent="914400" algn="ctr" defTabSz="38100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pple SD 산돌고딕 Neo 옅은체" charset="0"/>
                <a:ea typeface="Apple SD 산돌고딕 Neo 옅은체" charset="0"/>
                <a:cs typeface="Apple SD 산돌고딕 Neo 옅은체" charset="0"/>
                <a:sym typeface="Apple SD 산돌고딕 Neo 옅은체" charset="0"/>
              </a:defRPr>
            </a:lvl6pPr>
            <a:lvl7pPr marL="914400" indent="914400" algn="ctr" defTabSz="38100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pple SD 산돌고딕 Neo 옅은체" charset="0"/>
                <a:ea typeface="Apple SD 산돌고딕 Neo 옅은체" charset="0"/>
                <a:cs typeface="Apple SD 산돌고딕 Neo 옅은체" charset="0"/>
                <a:sym typeface="Apple SD 산돌고딕 Neo 옅은체" charset="0"/>
              </a:defRPr>
            </a:lvl7pPr>
            <a:lvl8pPr marL="1371600" indent="914400" algn="ctr" defTabSz="38100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pple SD 산돌고딕 Neo 옅은체" charset="0"/>
                <a:ea typeface="Apple SD 산돌고딕 Neo 옅은체" charset="0"/>
                <a:cs typeface="Apple SD 산돌고딕 Neo 옅은체" charset="0"/>
                <a:sym typeface="Apple SD 산돌고딕 Neo 옅은체" charset="0"/>
              </a:defRPr>
            </a:lvl8pPr>
            <a:lvl9pPr marL="1828800" indent="914400" algn="ctr" defTabSz="38100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Apple SD 산돌고딕 Neo 옅은체" charset="0"/>
                <a:ea typeface="Apple SD 산돌고딕 Neo 옅은체" charset="0"/>
                <a:cs typeface="Apple SD 산돌고딕 Neo 옅은체" charset="0"/>
                <a:sym typeface="Apple SD 산돌고딕 Neo 옅은체" charset="0"/>
              </a:defRPr>
            </a:lvl9pPr>
          </a:lstStyle>
          <a:p>
            <a:pPr algn="r"/>
            <a:r>
              <a:rPr lang="ko-KR" altLang="ko-KR" sz="554" dirty="0" smtClean="0">
                <a:solidFill>
                  <a:schemeClr val="tx1"/>
                </a:solidFill>
                <a:latin typeface="+mn-lt"/>
                <a:ea typeface="Gotham" charset="0"/>
                <a:cs typeface="Gotham" charset="0"/>
                <a:sym typeface="Gotham" charset="0"/>
              </a:rPr>
              <a:t>©</a:t>
            </a:r>
            <a:r>
              <a:rPr lang="en-US" altLang="ko-KR" sz="554" dirty="0" err="1" smtClean="0">
                <a:solidFill>
                  <a:schemeClr val="tx1"/>
                </a:solidFill>
                <a:latin typeface="+mn-lt"/>
                <a:ea typeface="Gotham" charset="0"/>
                <a:cs typeface="Gotham" charset="0"/>
                <a:sym typeface="Gotham" charset="0"/>
              </a:rPr>
              <a:t>ea</a:t>
            </a:r>
            <a:r>
              <a:rPr lang="ko-KR" altLang="ko-KR" sz="554" dirty="0" smtClean="0">
                <a:solidFill>
                  <a:schemeClr val="tx1"/>
                </a:solidFill>
                <a:latin typeface="+mn-lt"/>
                <a:ea typeface="Gotham" charset="0"/>
                <a:cs typeface="Gotham" charset="0"/>
                <a:sym typeface="Gotham" charset="0"/>
              </a:rPr>
              <a:t>sywith </a:t>
            </a:r>
            <a:r>
              <a:rPr lang="ko-KR" altLang="ko-KR" sz="554" dirty="0">
                <a:solidFill>
                  <a:schemeClr val="tx1"/>
                </a:solidFill>
                <a:latin typeface="+mn-lt"/>
                <a:ea typeface="Gotham" charset="0"/>
                <a:cs typeface="Gotham" charset="0"/>
                <a:sym typeface="Gotham" charset="0"/>
              </a:rPr>
              <a:t>interactive </a:t>
            </a:r>
            <a:r>
              <a:rPr lang="ko-KR" altLang="ko-KR" sz="554" dirty="0" smtClean="0">
                <a:solidFill>
                  <a:schemeClr val="tx1"/>
                </a:solidFill>
                <a:latin typeface="+mn-lt"/>
                <a:ea typeface="Gotham" charset="0"/>
                <a:cs typeface="Gotham" charset="0"/>
                <a:sym typeface="Gotham" charset="0"/>
              </a:rPr>
              <a:t>201</a:t>
            </a:r>
            <a:r>
              <a:rPr lang="en-US" altLang="ko-KR" sz="554" dirty="0" smtClean="0">
                <a:solidFill>
                  <a:schemeClr val="tx1"/>
                </a:solidFill>
                <a:latin typeface="+mn-lt"/>
                <a:ea typeface="Gotham" charset="0"/>
                <a:cs typeface="Gotham" charset="0"/>
                <a:sym typeface="Gotham" charset="0"/>
              </a:rPr>
              <a:t>9</a:t>
            </a:r>
            <a:r>
              <a:rPr lang="ko-KR" altLang="ko-KR" sz="554" dirty="0" smtClean="0">
                <a:solidFill>
                  <a:schemeClr val="tx1"/>
                </a:solidFill>
                <a:latin typeface="+mn-lt"/>
                <a:ea typeface="Gotham" charset="0"/>
                <a:cs typeface="Gotham" charset="0"/>
                <a:sym typeface="Gotham" charset="0"/>
              </a:rPr>
              <a:t>. </a:t>
            </a:r>
            <a:r>
              <a:rPr lang="ko-KR" altLang="ko-KR" sz="554" dirty="0">
                <a:solidFill>
                  <a:schemeClr val="tx1"/>
                </a:solidFill>
                <a:latin typeface="+mn-lt"/>
                <a:ea typeface="Gotham" charset="0"/>
                <a:cs typeface="Gotham" charset="0"/>
                <a:sym typeface="Gotham" charset="0"/>
              </a:rPr>
              <a:t>All Right Reserved.</a:t>
            </a:r>
          </a:p>
        </p:txBody>
      </p:sp>
    </p:spTree>
    <p:extLst>
      <p:ext uri="{BB962C8B-B14F-4D97-AF65-F5344CB8AC3E}">
        <p14:creationId xmlns:p14="http://schemas.microsoft.com/office/powerpoint/2010/main" val="385155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8DA14-3484-43C7-B8EC-C5F5AAB4B709}" type="datetimeFigureOut">
              <a:rPr lang="ko-KR" altLang="en-US" smtClean="0"/>
              <a:t>2019-03-14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F010-526E-4D76-AE50-E5BE87EE44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366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8DA14-3484-43C7-B8EC-C5F5AAB4B709}" type="datetimeFigureOut">
              <a:rPr lang="ko-KR" altLang="en-US" smtClean="0"/>
              <a:t>2019-03-14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F010-526E-4D76-AE50-E5BE87EE44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4132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8DA14-3484-43C7-B8EC-C5F5AAB4B709}" type="datetimeFigureOut">
              <a:rPr lang="ko-KR" altLang="en-US" smtClean="0"/>
              <a:t>2019-03-14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F010-526E-4D76-AE50-E5BE87EE44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079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8DA14-3484-43C7-B8EC-C5F5AAB4B709}" type="datetimeFigureOut">
              <a:rPr lang="ko-KR" altLang="en-US" smtClean="0"/>
              <a:t>2019-03-14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F010-526E-4D76-AE50-E5BE87EE44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46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8DA14-3484-43C7-B8EC-C5F5AAB4B709}" type="datetimeFigureOut">
              <a:rPr lang="ko-KR" altLang="en-US" smtClean="0"/>
              <a:t>2019-03-14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F010-526E-4D76-AE50-E5BE87EE44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162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8DA14-3484-43C7-B8EC-C5F5AAB4B709}" type="datetimeFigureOut">
              <a:rPr lang="ko-KR" altLang="en-US" smtClean="0"/>
              <a:t>2019-03-14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F010-526E-4D76-AE50-E5BE87EE44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652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8DA14-3484-43C7-B8EC-C5F5AAB4B709}" type="datetimeFigureOut">
              <a:rPr lang="ko-KR" altLang="en-US" smtClean="0"/>
              <a:t>2019-03-14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F010-526E-4D76-AE50-E5BE87EE44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5515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8DA14-3484-43C7-B8EC-C5F5AAB4B709}" type="datetimeFigureOut">
              <a:rPr lang="ko-KR" altLang="en-US" smtClean="0"/>
              <a:t>2019-03-14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4F010-526E-4D76-AE50-E5BE87EE44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414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095500"/>
            <a:ext cx="5829300" cy="926572"/>
          </a:xfrm>
        </p:spPr>
        <p:txBody>
          <a:bodyPr>
            <a:normAutofit fontScale="90000"/>
          </a:bodyPr>
          <a:lstStyle/>
          <a:p>
            <a:r>
              <a:rPr lang="ko-KR" altLang="en-US" sz="3200" dirty="0" err="1" smtClean="0"/>
              <a:t>인터랙티브</a:t>
            </a:r>
            <a:r>
              <a:rPr lang="ko-KR" altLang="en-US" sz="3200" dirty="0" smtClean="0"/>
              <a:t> </a:t>
            </a:r>
            <a:r>
              <a:rPr lang="ko-KR" altLang="en-US" sz="3200" dirty="0" err="1" smtClean="0"/>
              <a:t>스토리텔링</a:t>
            </a:r>
            <a:r>
              <a:rPr lang="ko-KR" altLang="en-US" sz="3200" dirty="0" smtClean="0"/>
              <a:t> 짐</a:t>
            </a:r>
            <a:r>
              <a:rPr lang="en-US" altLang="ko-KR" sz="3200" dirty="0" smtClean="0"/>
              <a:t>(Gym)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ko-KR" altLang="en-US" sz="3200" dirty="0" err="1" smtClean="0"/>
              <a:t>원더힐</a:t>
            </a:r>
            <a:r>
              <a:rPr lang="ko-KR" altLang="en-US" sz="3200" dirty="0" smtClean="0"/>
              <a:t> 운영 매뉴얼</a:t>
            </a:r>
            <a:endParaRPr lang="ko-KR" alt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269475" y="6863511"/>
            <a:ext cx="2919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/>
              <a:t>예천군곤충연구</a:t>
            </a:r>
            <a:r>
              <a:rPr lang="ko-KR" altLang="en-US" sz="2400" dirty="0"/>
              <a:t>소</a:t>
            </a:r>
          </a:p>
        </p:txBody>
      </p:sp>
    </p:spTree>
    <p:extLst>
      <p:ext uri="{BB962C8B-B14F-4D97-AF65-F5344CB8AC3E}">
        <p14:creationId xmlns:p14="http://schemas.microsoft.com/office/powerpoint/2010/main" val="3994595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9330" y="843061"/>
            <a:ext cx="5881469" cy="5793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+mn-ea"/>
              </a:rPr>
              <a:t>1. </a:t>
            </a:r>
            <a:r>
              <a:rPr lang="ko-KR" altLang="en-US" sz="1200" dirty="0"/>
              <a:t>인솔 교사</a:t>
            </a:r>
            <a:r>
              <a:rPr lang="en-US" altLang="ko-KR" sz="1200" dirty="0"/>
              <a:t>(</a:t>
            </a:r>
            <a:r>
              <a:rPr lang="ko-KR" altLang="en-US" sz="1200" dirty="0"/>
              <a:t>보호자</a:t>
            </a:r>
            <a:r>
              <a:rPr lang="en-US" altLang="ko-KR" sz="1200" dirty="0"/>
              <a:t>)</a:t>
            </a:r>
            <a:r>
              <a:rPr lang="ko-KR" altLang="en-US" sz="1200" dirty="0"/>
              <a:t>의 역할 </a:t>
            </a:r>
            <a:endParaRPr lang="en-US" altLang="ko-KR" sz="1200" dirty="0"/>
          </a:p>
          <a:p>
            <a:endParaRPr lang="en-US" altLang="ko-KR" sz="1200" dirty="0"/>
          </a:p>
          <a:p>
            <a:pPr marL="361950" indent="-180975">
              <a:buFontTx/>
              <a:buChar char="-"/>
            </a:pPr>
            <a:r>
              <a:rPr lang="ko-KR" altLang="en-US" sz="1200" dirty="0" smtClean="0"/>
              <a:t>예천 </a:t>
            </a:r>
            <a:r>
              <a:rPr lang="ko-KR" altLang="en-US" sz="1200" dirty="0" err="1" smtClean="0"/>
              <a:t>곤충생태원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층에 설치된 </a:t>
            </a:r>
            <a:r>
              <a:rPr lang="en-US" altLang="ko-KR" sz="1200" dirty="0" smtClean="0"/>
              <a:t>‘</a:t>
            </a:r>
            <a:r>
              <a:rPr lang="ko-KR" altLang="en-US" sz="1200" dirty="0" err="1" smtClean="0"/>
              <a:t>인터랙티브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/>
              <a:t>스토리텔링</a:t>
            </a:r>
            <a:r>
              <a:rPr lang="ko-KR" altLang="en-US" sz="1200" dirty="0" smtClean="0"/>
              <a:t> 짐 </a:t>
            </a:r>
            <a:r>
              <a:rPr lang="en-US" altLang="ko-KR" sz="1200" dirty="0" smtClean="0"/>
              <a:t>(Gym) </a:t>
            </a:r>
            <a:r>
              <a:rPr lang="ko-KR" altLang="en-US" sz="1200" dirty="0" err="1" smtClean="0"/>
              <a:t>원더힐</a:t>
            </a:r>
            <a:r>
              <a:rPr lang="en-US" altLang="ko-KR" sz="1200" dirty="0" smtClean="0"/>
              <a:t>’</a:t>
            </a:r>
            <a:r>
              <a:rPr lang="ko-KR" altLang="en-US" sz="1200" dirty="0" smtClean="0"/>
              <a:t>은 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위험에 빠진 </a:t>
            </a:r>
            <a:r>
              <a:rPr lang="ko-KR" altLang="en-US" sz="1200" dirty="0" err="1" smtClean="0"/>
              <a:t>원더힐을</a:t>
            </a:r>
            <a:r>
              <a:rPr lang="ko-KR" altLang="en-US" sz="1200" dirty="0" smtClean="0"/>
              <a:t> 구하기 위해 어린이들이 </a:t>
            </a:r>
            <a:r>
              <a:rPr lang="ko-KR" altLang="en-US" sz="1200" dirty="0" err="1" smtClean="0"/>
              <a:t>원더</a:t>
            </a:r>
            <a:r>
              <a:rPr lang="ko-KR" altLang="en-US" sz="1200" dirty="0" smtClean="0"/>
              <a:t> 히어로가 돼서 우주 세균의 공격을 무찌르고 </a:t>
            </a:r>
            <a:r>
              <a:rPr lang="ko-KR" altLang="en-US" sz="1200" dirty="0" err="1" smtClean="0"/>
              <a:t>원더힐의</a:t>
            </a:r>
            <a:r>
              <a:rPr lang="ko-KR" altLang="en-US" sz="1200" dirty="0" smtClean="0"/>
              <a:t> 평화를 되찾는 스토리를 기반으로 어린이들의 다양한 신체 활동을 유발하는 </a:t>
            </a:r>
            <a:r>
              <a:rPr lang="ko-KR" altLang="en-US" sz="1200" dirty="0" err="1" smtClean="0"/>
              <a:t>콘텐츠입니다</a:t>
            </a:r>
            <a:r>
              <a:rPr lang="en-US" altLang="ko-KR" sz="1200" dirty="0" smtClean="0"/>
              <a:t>.</a:t>
            </a:r>
            <a:br>
              <a:rPr lang="en-US" altLang="ko-KR" sz="1200" dirty="0" smtClean="0"/>
            </a:br>
            <a:endParaRPr lang="en-US" altLang="ko-KR" sz="1200" dirty="0" smtClean="0"/>
          </a:p>
          <a:p>
            <a:pPr marL="361950" indent="-180975">
              <a:buFontTx/>
              <a:buChar char="-"/>
            </a:pPr>
            <a:endParaRPr lang="en-US" altLang="ko-KR" sz="1050" dirty="0"/>
          </a:p>
          <a:p>
            <a:pPr marL="361950" indent="-180975">
              <a:buFontTx/>
              <a:buChar char="-"/>
            </a:pPr>
            <a:endParaRPr lang="en-US" altLang="ko-KR" sz="1050" dirty="0" smtClean="0"/>
          </a:p>
          <a:p>
            <a:pPr marL="361950" indent="-180975">
              <a:buFontTx/>
              <a:buChar char="-"/>
            </a:pPr>
            <a:endParaRPr lang="en-US" altLang="ko-KR" sz="1050" dirty="0"/>
          </a:p>
          <a:p>
            <a:pPr marL="361950" indent="-180975">
              <a:buFontTx/>
              <a:buChar char="-"/>
            </a:pPr>
            <a:endParaRPr lang="en-US" altLang="ko-KR" sz="1050" dirty="0" smtClean="0"/>
          </a:p>
          <a:p>
            <a:pPr marL="361950" indent="-180975">
              <a:buFontTx/>
              <a:buChar char="-"/>
            </a:pPr>
            <a:endParaRPr lang="en-US" altLang="ko-KR" sz="1050" dirty="0"/>
          </a:p>
          <a:p>
            <a:pPr marL="361950" indent="-180975">
              <a:buFontTx/>
              <a:buChar char="-"/>
            </a:pPr>
            <a:endParaRPr lang="en-US" altLang="ko-KR" sz="1050" dirty="0" smtClean="0"/>
          </a:p>
          <a:p>
            <a:pPr marL="361950" indent="-180975">
              <a:buFontTx/>
              <a:buChar char="-"/>
            </a:pPr>
            <a:endParaRPr lang="en-US" altLang="ko-KR" sz="1050" dirty="0"/>
          </a:p>
          <a:p>
            <a:pPr marL="361950" indent="-180975">
              <a:buFontTx/>
              <a:buChar char="-"/>
            </a:pPr>
            <a:endParaRPr lang="en-US" altLang="ko-KR" sz="1050" dirty="0" smtClean="0"/>
          </a:p>
          <a:p>
            <a:pPr marL="361950" indent="-180975">
              <a:buFontTx/>
              <a:buChar char="-"/>
            </a:pPr>
            <a:endParaRPr lang="en-US" altLang="ko-KR" sz="1050" dirty="0"/>
          </a:p>
          <a:p>
            <a:pPr marL="361950" indent="-180975">
              <a:buFontTx/>
              <a:buChar char="-"/>
            </a:pPr>
            <a:endParaRPr lang="en-US" altLang="ko-KR" sz="1050" dirty="0" smtClean="0"/>
          </a:p>
          <a:p>
            <a:pPr marL="361950" indent="-180975">
              <a:buFontTx/>
              <a:buChar char="-"/>
            </a:pPr>
            <a:endParaRPr lang="en-US" altLang="ko-KR" sz="1050" dirty="0"/>
          </a:p>
          <a:p>
            <a:pPr marL="361950" indent="-180975">
              <a:buFontTx/>
              <a:buChar char="-"/>
            </a:pPr>
            <a:endParaRPr lang="en-US" altLang="ko-KR" sz="1050" dirty="0" smtClean="0"/>
          </a:p>
          <a:p>
            <a:pPr marL="361950" indent="-180975">
              <a:buFontTx/>
              <a:buChar char="-"/>
            </a:pPr>
            <a:endParaRPr lang="en-US" altLang="ko-KR" sz="1050" dirty="0"/>
          </a:p>
          <a:p>
            <a:pPr marL="361950" indent="-180975">
              <a:buFontTx/>
              <a:buChar char="-"/>
            </a:pPr>
            <a:endParaRPr lang="en-US" altLang="ko-KR" sz="1050" dirty="0" smtClean="0"/>
          </a:p>
          <a:p>
            <a:pPr marL="361950" indent="-180975">
              <a:buFontTx/>
              <a:buChar char="-"/>
            </a:pPr>
            <a:endParaRPr lang="en-US" altLang="ko-KR" sz="1050" dirty="0"/>
          </a:p>
          <a:p>
            <a:pPr marL="361950" indent="-180975">
              <a:buFontTx/>
              <a:buChar char="-"/>
            </a:pPr>
            <a:endParaRPr lang="en-US" altLang="ko-KR" sz="1050" dirty="0" smtClean="0"/>
          </a:p>
          <a:p>
            <a:pPr marL="361950" indent="-180975">
              <a:buFontTx/>
              <a:buChar char="-"/>
            </a:pPr>
            <a:endParaRPr lang="en-US" altLang="ko-KR" sz="1050" dirty="0"/>
          </a:p>
          <a:p>
            <a:pPr marL="361950" indent="-180975">
              <a:buFontTx/>
              <a:buChar char="-"/>
            </a:pPr>
            <a:endParaRPr lang="en-US" altLang="ko-KR" sz="1200" dirty="0" smtClean="0"/>
          </a:p>
          <a:p>
            <a:pPr marL="361950" indent="-180975">
              <a:buFontTx/>
              <a:buChar char="-"/>
            </a:pPr>
            <a:r>
              <a:rPr lang="ko-KR" altLang="en-US" sz="1200" dirty="0" err="1" smtClean="0"/>
              <a:t>원더힐은</a:t>
            </a:r>
            <a:r>
              <a:rPr lang="ko-KR" altLang="en-US" sz="1200" dirty="0" smtClean="0"/>
              <a:t> 스토리 전개에 따라 참여자에게 요구되는 행동이 변하기 때문에 </a:t>
            </a:r>
            <a:r>
              <a:rPr lang="en-US" altLang="ko-KR" sz="1200" u="sng" dirty="0"/>
              <a:t>(</a:t>
            </a:r>
            <a:r>
              <a:rPr lang="ko-KR" altLang="en-US" sz="1200" u="sng" dirty="0" smtClean="0"/>
              <a:t>입장 후 개별적으로 신체 활동 진행</a:t>
            </a:r>
            <a:r>
              <a:rPr lang="en-US" altLang="ko-KR" sz="1200" u="sng" dirty="0" smtClean="0"/>
              <a:t>/ </a:t>
            </a:r>
            <a:r>
              <a:rPr lang="ko-KR" altLang="en-US" sz="1200" u="sng" dirty="0" smtClean="0"/>
              <a:t>우주 세균 침략 시</a:t>
            </a:r>
            <a:r>
              <a:rPr lang="en-US" altLang="ko-KR" sz="1200" u="sng" dirty="0" smtClean="0"/>
              <a:t>, </a:t>
            </a:r>
            <a:r>
              <a:rPr lang="ko-KR" altLang="en-US" sz="1200" u="sng" dirty="0" smtClean="0"/>
              <a:t>단체 신체 활동 진행</a:t>
            </a:r>
            <a:r>
              <a:rPr lang="en-US" altLang="ko-KR" sz="1200" u="sng" dirty="0" smtClean="0"/>
              <a:t>)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스토리의 흐름을 잘 이해하는 것이 중요합니다</a:t>
            </a:r>
            <a:r>
              <a:rPr lang="en-US" altLang="ko-KR" sz="1200" dirty="0" smtClean="0"/>
              <a:t>.</a:t>
            </a:r>
          </a:p>
          <a:p>
            <a:pPr marL="361950" indent="-180975">
              <a:buFontTx/>
              <a:buChar char="-"/>
            </a:pPr>
            <a:endParaRPr lang="en-US" altLang="ko-KR" sz="1200" dirty="0"/>
          </a:p>
          <a:p>
            <a:pPr marL="361950" indent="-180975">
              <a:buFontTx/>
              <a:buChar char="-"/>
            </a:pPr>
            <a:r>
              <a:rPr lang="ko-KR" altLang="en-US" sz="1200" dirty="0" smtClean="0"/>
              <a:t>하지만 유아가 짧은 체험 시간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약 </a:t>
            </a:r>
            <a:r>
              <a:rPr lang="en-US" altLang="ko-KR" sz="1200" dirty="0" smtClean="0"/>
              <a:t>30</a:t>
            </a:r>
            <a:r>
              <a:rPr lang="ko-KR" altLang="en-US" sz="1200" dirty="0" smtClean="0"/>
              <a:t>분</a:t>
            </a:r>
            <a:r>
              <a:rPr lang="en-US" altLang="ko-KR" sz="1200" dirty="0" smtClean="0"/>
              <a:t>) </a:t>
            </a:r>
            <a:r>
              <a:rPr lang="ko-KR" altLang="en-US" sz="1200" dirty="0" smtClean="0"/>
              <a:t>동안 처음 접하는 내용의 이야기를 이해하고 체험에 적용하기는 다소 어려운 면이 있기 때문에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보호자들의 적극적인 개입과 역할이 필요합니다</a:t>
            </a:r>
            <a:r>
              <a:rPr lang="en-US" altLang="ko-KR" sz="1200" dirty="0" smtClean="0"/>
              <a:t>.</a:t>
            </a:r>
          </a:p>
          <a:p>
            <a:pPr marL="180975"/>
            <a:endParaRPr lang="en-US" altLang="ko-KR" sz="12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19330" y="6636955"/>
            <a:ext cx="5881469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+mn-ea"/>
              </a:rPr>
              <a:t>2.</a:t>
            </a:r>
            <a:r>
              <a:rPr lang="en-US" altLang="ko-KR" sz="1200" dirty="0" smtClean="0">
                <a:latin typeface="-윤신문" panose="02030504000101010101" pitchFamily="18" charset="-127"/>
                <a:ea typeface="-윤신문" panose="02030504000101010101" pitchFamily="18" charset="-127"/>
              </a:rPr>
              <a:t> </a:t>
            </a:r>
            <a:r>
              <a:rPr lang="ko-KR" altLang="en-US" sz="1200" dirty="0" smtClean="0"/>
              <a:t>세부 수행 역할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 </a:t>
            </a:r>
            <a:endParaRPr lang="en-US" altLang="ko-KR" sz="1200" dirty="0" smtClean="0"/>
          </a:p>
          <a:p>
            <a:pPr marL="406400" lvl="1" indent="-228600">
              <a:buAutoNum type="arabicParenR"/>
            </a:pPr>
            <a:r>
              <a:rPr lang="ko-KR" altLang="en-US" sz="1200" dirty="0" smtClean="0"/>
              <a:t>사전 준비 사항</a:t>
            </a:r>
            <a:endParaRPr lang="en-US" altLang="ko-KR" sz="1200" dirty="0" smtClean="0"/>
          </a:p>
          <a:p>
            <a:pPr marL="177800" lvl="1"/>
            <a:endParaRPr lang="en-US" altLang="ko-KR" sz="1200" dirty="0"/>
          </a:p>
          <a:p>
            <a:pPr marL="177800" lvl="1">
              <a:lnSpc>
                <a:spcPct val="130000"/>
              </a:lnSpc>
            </a:pPr>
            <a:r>
              <a:rPr lang="en-US" altLang="ko-KR" sz="1200" dirty="0" smtClean="0"/>
              <a:t>① </a:t>
            </a:r>
            <a:r>
              <a:rPr lang="ko-KR" altLang="en-US" sz="1200" dirty="0" err="1" smtClean="0"/>
              <a:t>원더힐</a:t>
            </a:r>
            <a:r>
              <a:rPr lang="ko-KR" altLang="en-US" sz="1200" dirty="0" smtClean="0"/>
              <a:t> 소개 자료</a:t>
            </a:r>
            <a:r>
              <a:rPr lang="en-US" altLang="ko-KR" sz="1200" dirty="0" smtClean="0"/>
              <a:t>’ </a:t>
            </a:r>
            <a:r>
              <a:rPr lang="ko-KR" altLang="en-US" sz="1200" dirty="0" smtClean="0"/>
              <a:t>내용 숙지</a:t>
            </a:r>
            <a:endParaRPr lang="en-US" altLang="ko-KR" sz="1200" dirty="0" smtClean="0"/>
          </a:p>
          <a:p>
            <a:pPr marL="349250" lvl="1" indent="-171450">
              <a:buFontTx/>
              <a:buChar char="-"/>
            </a:pPr>
            <a:r>
              <a:rPr lang="ko-KR" altLang="en-US" sz="1200" dirty="0" err="1" smtClean="0"/>
              <a:t>원더힐은</a:t>
            </a:r>
            <a:r>
              <a:rPr lang="ko-KR" altLang="en-US" sz="1200" dirty="0" smtClean="0"/>
              <a:t> 운영 보조 인력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인에 의해 관리됩니다</a:t>
            </a:r>
            <a:r>
              <a:rPr lang="en-US" altLang="ko-KR" sz="1200" dirty="0" smtClean="0"/>
              <a:t>.</a:t>
            </a:r>
          </a:p>
          <a:p>
            <a:pPr marL="349250" lvl="1" indent="-171450">
              <a:buFontTx/>
              <a:buChar char="-"/>
            </a:pPr>
            <a:r>
              <a:rPr lang="ko-KR" altLang="en-US" sz="1200" dirty="0" smtClean="0"/>
              <a:t>때문에 체험 보조가 불가능하므로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선생님들이 사전에 체험 방법을 숙지하고 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현장에서 유아들의 활동을 지원해 주시기 바랍니다</a:t>
            </a:r>
            <a:r>
              <a:rPr lang="en-US" altLang="ko-KR" sz="1200" dirty="0" smtClean="0"/>
              <a:t>. 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04407" y="2187166"/>
            <a:ext cx="5568461" cy="268963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>
              <a:lnSpc>
                <a:spcPct val="130000"/>
              </a:lnSpc>
            </a:pPr>
            <a:r>
              <a:rPr lang="ko-KR" altLang="en-US" sz="1000" dirty="0" smtClean="0">
                <a:solidFill>
                  <a:schemeClr val="tx1"/>
                </a:solidFill>
              </a:rPr>
              <a:t>우주 먼 곳</a:t>
            </a:r>
            <a:r>
              <a:rPr lang="en-US" altLang="ko-KR" sz="1000" dirty="0" smtClean="0">
                <a:solidFill>
                  <a:schemeClr val="tx1"/>
                </a:solidFill>
              </a:rPr>
              <a:t>, </a:t>
            </a:r>
            <a:r>
              <a:rPr lang="ko-KR" altLang="en-US" sz="1000" dirty="0" smtClean="0">
                <a:solidFill>
                  <a:schemeClr val="tx1"/>
                </a:solidFill>
              </a:rPr>
              <a:t>곤충들이 모여 사는 평화로운 별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원더힐</a:t>
            </a:r>
            <a:r>
              <a:rPr lang="en-US" altLang="ko-KR" sz="1000" dirty="0" smtClean="0">
                <a:solidFill>
                  <a:schemeClr val="tx1"/>
                </a:solidFill>
              </a:rPr>
              <a:t>. </a:t>
            </a:r>
            <a:br>
              <a:rPr lang="en-US" altLang="ko-KR" sz="1000" dirty="0" smtClean="0">
                <a:solidFill>
                  <a:schemeClr val="tx1"/>
                </a:solidFill>
              </a:rPr>
            </a:br>
            <a:r>
              <a:rPr lang="ko-KR" altLang="en-US" sz="1000" dirty="0" smtClean="0">
                <a:solidFill>
                  <a:schemeClr val="tx1"/>
                </a:solidFill>
              </a:rPr>
              <a:t>푸른 풀밭과 깨끗한 공기가 가득했던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원더힐에</a:t>
            </a:r>
            <a:r>
              <a:rPr lang="ko-KR" altLang="en-US" sz="1000" dirty="0" smtClean="0">
                <a:solidFill>
                  <a:schemeClr val="tx1"/>
                </a:solidFill>
              </a:rPr>
              <a:t> 우주 세균의 공격이 시작됐고</a:t>
            </a:r>
            <a:r>
              <a:rPr lang="en-US" altLang="ko-KR" sz="1000" dirty="0" smtClean="0">
                <a:solidFill>
                  <a:schemeClr val="tx1"/>
                </a:solidFill>
              </a:rPr>
              <a:t>, </a:t>
            </a:r>
            <a:r>
              <a:rPr lang="ko-KR" altLang="en-US" sz="1000" dirty="0" smtClean="0">
                <a:solidFill>
                  <a:schemeClr val="tx1"/>
                </a:solidFill>
              </a:rPr>
              <a:t>이로 인해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원더힐에</a:t>
            </a:r>
            <a:r>
              <a:rPr lang="ko-KR" altLang="en-US" sz="1000" dirty="0" smtClean="0">
                <a:solidFill>
                  <a:schemeClr val="tx1"/>
                </a:solidFill>
              </a:rPr>
              <a:t> 살던 곤충 친구들은 모두 어려움에 빠졌다</a:t>
            </a:r>
            <a:r>
              <a:rPr lang="en-US" altLang="ko-KR" sz="1000" dirty="0" smtClean="0">
                <a:solidFill>
                  <a:schemeClr val="tx1"/>
                </a:solidFill>
              </a:rPr>
              <a:t>. </a:t>
            </a:r>
            <a:r>
              <a:rPr lang="ko-KR" altLang="en-US" sz="1000" dirty="0" smtClean="0">
                <a:solidFill>
                  <a:schemeClr val="tx1"/>
                </a:solidFill>
              </a:rPr>
              <a:t>이를 지켜볼 수 없던</a:t>
            </a:r>
            <a:r>
              <a:rPr lang="en-US" altLang="ko-KR" sz="1000" dirty="0" smtClean="0">
                <a:solidFill>
                  <a:schemeClr val="tx1"/>
                </a:solidFill>
              </a:rPr>
              <a:t> </a:t>
            </a:r>
            <a:r>
              <a:rPr lang="ko-KR" altLang="en-US" sz="1000" dirty="0" smtClean="0">
                <a:solidFill>
                  <a:schemeClr val="tx1"/>
                </a:solidFill>
              </a:rPr>
              <a:t> 쇠똥구리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단단이는</a:t>
            </a:r>
            <a:r>
              <a:rPr lang="ko-KR" altLang="en-US" sz="1000" dirty="0" smtClean="0">
                <a:solidFill>
                  <a:schemeClr val="tx1"/>
                </a:solidFill>
              </a:rPr>
              <a:t> 위기에 빠진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원더힐을</a:t>
            </a:r>
            <a:r>
              <a:rPr lang="ko-KR" altLang="en-US" sz="1000" dirty="0" smtClean="0">
                <a:solidFill>
                  <a:schemeClr val="tx1"/>
                </a:solidFill>
              </a:rPr>
              <a:t> 구해줄 영웅을 찾아 우주선을 타고 지구로 향했고</a:t>
            </a:r>
            <a:r>
              <a:rPr lang="en-US" altLang="ko-KR" sz="1000" dirty="0" smtClean="0">
                <a:solidFill>
                  <a:schemeClr val="tx1"/>
                </a:solidFill>
              </a:rPr>
              <a:t>, </a:t>
            </a:r>
            <a:r>
              <a:rPr lang="ko-KR" altLang="en-US" sz="1000" dirty="0" smtClean="0">
                <a:solidFill>
                  <a:schemeClr val="tx1"/>
                </a:solidFill>
              </a:rPr>
              <a:t> 예천 곤충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생태원에</a:t>
            </a:r>
            <a:r>
              <a:rPr lang="ko-KR" altLang="en-US" sz="1000" dirty="0" smtClean="0">
                <a:solidFill>
                  <a:schemeClr val="tx1"/>
                </a:solidFill>
              </a:rPr>
              <a:t> 도착한다</a:t>
            </a:r>
            <a:r>
              <a:rPr lang="en-US" altLang="ko-KR" sz="1000" dirty="0" smtClean="0">
                <a:solidFill>
                  <a:schemeClr val="tx1"/>
                </a:solidFill>
              </a:rPr>
              <a:t>.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단단이는</a:t>
            </a:r>
            <a:r>
              <a:rPr lang="ko-KR" altLang="en-US" sz="1000" dirty="0" smtClean="0">
                <a:solidFill>
                  <a:schemeClr val="tx1"/>
                </a:solidFill>
              </a:rPr>
              <a:t> 이 곳에서 만난 어린이들에게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원더힐을</a:t>
            </a:r>
            <a:r>
              <a:rPr lang="ko-KR" altLang="en-US" sz="1000" dirty="0" smtClean="0">
                <a:solidFill>
                  <a:schemeClr val="tx1"/>
                </a:solidFill>
              </a:rPr>
              <a:t> 구해 줄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원더히어로가</a:t>
            </a:r>
            <a:r>
              <a:rPr lang="ko-KR" altLang="en-US" sz="1000" dirty="0" smtClean="0">
                <a:solidFill>
                  <a:schemeClr val="tx1"/>
                </a:solidFill>
              </a:rPr>
              <a:t> 되어 달라며 도움을 요청한다</a:t>
            </a:r>
            <a:r>
              <a:rPr lang="en-US" altLang="ko-KR" sz="1000" dirty="0" smtClean="0">
                <a:solidFill>
                  <a:schemeClr val="tx1"/>
                </a:solidFill>
              </a:rPr>
              <a:t>. </a:t>
            </a:r>
            <a:r>
              <a:rPr lang="ko-KR" altLang="en-US" sz="1000" dirty="0" smtClean="0">
                <a:solidFill>
                  <a:schemeClr val="tx1"/>
                </a:solidFill>
              </a:rPr>
              <a:t>어린이들은 쇠똥 우주선을 타고 </a:t>
            </a:r>
            <a:r>
              <a:rPr lang="en-US" altLang="ko-KR" sz="1000" dirty="0" smtClean="0">
                <a:solidFill>
                  <a:schemeClr val="tx1"/>
                </a:solidFill>
              </a:rPr>
              <a:t/>
            </a:r>
            <a:br>
              <a:rPr lang="en-US" altLang="ko-KR" sz="1000" dirty="0" smtClean="0">
                <a:solidFill>
                  <a:schemeClr val="tx1"/>
                </a:solidFill>
              </a:rPr>
            </a:br>
            <a:r>
              <a:rPr lang="ko-KR" altLang="en-US" sz="1000" dirty="0" err="1" smtClean="0">
                <a:solidFill>
                  <a:schemeClr val="tx1"/>
                </a:solidFill>
              </a:rPr>
              <a:t>원더힐에</a:t>
            </a: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r>
              <a:rPr lang="en-US" altLang="ko-KR" sz="1000" dirty="0" smtClean="0">
                <a:solidFill>
                  <a:schemeClr val="tx1"/>
                </a:solidFill>
              </a:rPr>
              <a:t> </a:t>
            </a:r>
            <a:r>
              <a:rPr lang="ko-KR" altLang="en-US" sz="1000" dirty="0" smtClean="0">
                <a:solidFill>
                  <a:schemeClr val="tx1"/>
                </a:solidFill>
              </a:rPr>
              <a:t>도착하고</a:t>
            </a:r>
            <a:r>
              <a:rPr lang="en-US" altLang="ko-KR" sz="1000" dirty="0" smtClean="0">
                <a:solidFill>
                  <a:schemeClr val="tx1"/>
                </a:solidFill>
              </a:rPr>
              <a:t>, </a:t>
            </a:r>
            <a:r>
              <a:rPr lang="ko-KR" altLang="en-US" sz="1000" dirty="0" smtClean="0">
                <a:solidFill>
                  <a:schemeClr val="tx1"/>
                </a:solidFill>
              </a:rPr>
              <a:t>곤충 친구들을 돕기 위해 다양한 활동을 시작한다</a:t>
            </a:r>
            <a:r>
              <a:rPr lang="en-US" altLang="ko-KR" sz="1000" dirty="0" smtClean="0">
                <a:solidFill>
                  <a:schemeClr val="tx1"/>
                </a:solidFill>
              </a:rPr>
              <a:t>. </a:t>
            </a:r>
          </a:p>
          <a:p>
            <a:pPr marL="180975">
              <a:lnSpc>
                <a:spcPct val="130000"/>
              </a:lnSpc>
            </a:pPr>
            <a:r>
              <a:rPr lang="ko-KR" altLang="en-US" sz="1000" dirty="0" smtClean="0">
                <a:solidFill>
                  <a:schemeClr val="tx1"/>
                </a:solidFill>
              </a:rPr>
              <a:t>그러던 중 다시 시작된 우주 세균의 </a:t>
            </a:r>
            <a:r>
              <a:rPr lang="en-US" altLang="ko-KR" sz="1000" dirty="0" smtClean="0">
                <a:solidFill>
                  <a:schemeClr val="tx1"/>
                </a:solidFill>
              </a:rPr>
              <a:t>2</a:t>
            </a:r>
            <a:r>
              <a:rPr lang="ko-KR" altLang="en-US" sz="1000" dirty="0" smtClean="0">
                <a:solidFill>
                  <a:schemeClr val="tx1"/>
                </a:solidFill>
              </a:rPr>
              <a:t>차 공격</a:t>
            </a:r>
            <a:r>
              <a:rPr lang="en-US" altLang="ko-KR" sz="1000" dirty="0" smtClean="0">
                <a:solidFill>
                  <a:schemeClr val="tx1"/>
                </a:solidFill>
              </a:rPr>
              <a:t>.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원더힐에</a:t>
            </a:r>
            <a:r>
              <a:rPr lang="ko-KR" altLang="en-US" sz="1000" dirty="0" smtClean="0">
                <a:solidFill>
                  <a:schemeClr val="tx1"/>
                </a:solidFill>
              </a:rPr>
              <a:t> 천둥 번개가 치기 시작하고</a:t>
            </a:r>
            <a:r>
              <a:rPr lang="en-US" altLang="ko-KR" sz="1000" dirty="0" smtClean="0">
                <a:solidFill>
                  <a:schemeClr val="tx1"/>
                </a:solidFill>
              </a:rPr>
              <a:t>, </a:t>
            </a:r>
            <a:br>
              <a:rPr lang="en-US" altLang="ko-KR" sz="1000" dirty="0" smtClean="0">
                <a:solidFill>
                  <a:schemeClr val="tx1"/>
                </a:solidFill>
              </a:rPr>
            </a:br>
            <a:r>
              <a:rPr lang="ko-KR" altLang="en-US" sz="1000" dirty="0" smtClean="0">
                <a:solidFill>
                  <a:schemeClr val="tx1"/>
                </a:solidFill>
              </a:rPr>
              <a:t>곤충 친구들은 겁에 질려 어린이들에게 우주 세균을 무찔러 달라며 도움을 요청한다</a:t>
            </a:r>
            <a:r>
              <a:rPr lang="en-US" altLang="ko-KR" sz="1000" dirty="0" smtClean="0">
                <a:solidFill>
                  <a:schemeClr val="tx1"/>
                </a:solidFill>
              </a:rPr>
              <a:t>. </a:t>
            </a:r>
            <a:r>
              <a:rPr lang="ko-KR" altLang="en-US" sz="1000" dirty="0" smtClean="0">
                <a:solidFill>
                  <a:schemeClr val="tx1"/>
                </a:solidFill>
              </a:rPr>
              <a:t>어린이들은 힘을 합쳐 우주 세균 부대와 우주 세균 보스를 무찌른다</a:t>
            </a:r>
            <a:r>
              <a:rPr lang="en-US" altLang="ko-KR" sz="1000" dirty="0" smtClean="0">
                <a:solidFill>
                  <a:schemeClr val="tx1"/>
                </a:solidFill>
              </a:rPr>
              <a:t>. </a:t>
            </a:r>
            <a:r>
              <a:rPr lang="ko-KR" altLang="en-US" sz="1000" dirty="0" smtClean="0">
                <a:solidFill>
                  <a:schemeClr val="tx1"/>
                </a:solidFill>
              </a:rPr>
              <a:t>천둥번개가 잦아들고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원더힐에</a:t>
            </a:r>
            <a:r>
              <a:rPr lang="ko-KR" altLang="en-US" sz="1000" dirty="0" smtClean="0">
                <a:solidFill>
                  <a:schemeClr val="tx1"/>
                </a:solidFill>
              </a:rPr>
              <a:t> 평화가 찾아오고</a:t>
            </a:r>
            <a:r>
              <a:rPr lang="en-US" altLang="ko-KR" sz="1000" dirty="0" smtClean="0">
                <a:solidFill>
                  <a:schemeClr val="tx1"/>
                </a:solidFill>
              </a:rPr>
              <a:t>, </a:t>
            </a:r>
            <a:r>
              <a:rPr lang="ko-KR" altLang="en-US" sz="1000" dirty="0" smtClean="0">
                <a:solidFill>
                  <a:schemeClr val="tx1"/>
                </a:solidFill>
              </a:rPr>
              <a:t> 곤충 친구들은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원더</a:t>
            </a:r>
            <a:r>
              <a:rPr lang="ko-KR" altLang="en-US" sz="1000" dirty="0" smtClean="0">
                <a:solidFill>
                  <a:schemeClr val="tx1"/>
                </a:solidFill>
              </a:rPr>
              <a:t> 히어로에게 감사의 마음을 담아 춤과 노래를 선물한다</a:t>
            </a:r>
            <a:r>
              <a:rPr lang="en-US" altLang="ko-KR" sz="1000" dirty="0" smtClean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03562" y="2071750"/>
            <a:ext cx="923925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/>
              <a:t>|</a:t>
            </a:r>
            <a:r>
              <a:rPr lang="ko-KR" altLang="en-US" sz="900" dirty="0" smtClean="0"/>
              <a:t>체험 줄거리</a:t>
            </a:r>
            <a:r>
              <a:rPr lang="en-US" altLang="ko-KR" sz="900" dirty="0" smtClean="0"/>
              <a:t>|</a:t>
            </a:r>
            <a:endParaRPr lang="ko-KR" altLang="en-US" sz="900" dirty="0"/>
          </a:p>
        </p:txBody>
      </p:sp>
    </p:spTree>
    <p:extLst>
      <p:ext uri="{BB962C8B-B14F-4D97-AF65-F5344CB8AC3E}">
        <p14:creationId xmlns:p14="http://schemas.microsoft.com/office/powerpoint/2010/main" val="3218732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9330" y="843061"/>
            <a:ext cx="5881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/>
            <a:r>
              <a:rPr lang="en-US" altLang="ko-KR" sz="1200" dirty="0" smtClean="0"/>
              <a:t>2)    </a:t>
            </a:r>
            <a:r>
              <a:rPr lang="ko-KR" altLang="en-US" sz="1200" dirty="0" smtClean="0"/>
              <a:t>체험 당일 준비 사항</a:t>
            </a:r>
            <a:endParaRPr lang="en-US" altLang="ko-KR" sz="1200" dirty="0" smtClean="0"/>
          </a:p>
          <a:p>
            <a:pPr marL="177800" lvl="1"/>
            <a:endParaRPr lang="en-US" altLang="ko-KR" sz="1200" dirty="0"/>
          </a:p>
        </p:txBody>
      </p:sp>
      <p:sp>
        <p:nvSpPr>
          <p:cNvPr id="2" name="직사각형 1"/>
          <p:cNvSpPr/>
          <p:nvPr/>
        </p:nvSpPr>
        <p:spPr>
          <a:xfrm>
            <a:off x="914400" y="1712326"/>
            <a:ext cx="1080000" cy="72908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 smtClean="0">
                <a:solidFill>
                  <a:schemeClr val="tx1"/>
                </a:solidFill>
              </a:rPr>
              <a:t>입장 전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096" y="1492402"/>
            <a:ext cx="509587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800" dirty="0" smtClean="0"/>
              <a:t>체험 시간</a:t>
            </a:r>
            <a:endParaRPr lang="ko-KR" altLang="en-US" sz="800" dirty="0"/>
          </a:p>
        </p:txBody>
      </p:sp>
      <p:cxnSp>
        <p:nvCxnSpPr>
          <p:cNvPr id="9" name="직선 연결선 8"/>
          <p:cNvCxnSpPr/>
          <p:nvPr/>
        </p:nvCxnSpPr>
        <p:spPr>
          <a:xfrm>
            <a:off x="463428" y="1712326"/>
            <a:ext cx="360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63428" y="9003187"/>
            <a:ext cx="360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643428" y="1712326"/>
            <a:ext cx="0" cy="7290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2745" y="1658344"/>
            <a:ext cx="18136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700" dirty="0" smtClean="0"/>
              <a:t>0</a:t>
            </a:r>
            <a:r>
              <a:rPr lang="ko-KR" altLang="en-US" sz="700" dirty="0" smtClean="0"/>
              <a:t>분</a:t>
            </a:r>
            <a:endParaRPr lang="ko-KR" altLang="en-US" sz="700" dirty="0"/>
          </a:p>
        </p:txBody>
      </p:sp>
      <p:sp>
        <p:nvSpPr>
          <p:cNvPr id="24" name="TextBox 23"/>
          <p:cNvSpPr txBox="1"/>
          <p:nvPr/>
        </p:nvSpPr>
        <p:spPr>
          <a:xfrm>
            <a:off x="552207" y="8947338"/>
            <a:ext cx="18136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700" dirty="0"/>
              <a:t>1</a:t>
            </a:r>
            <a:r>
              <a:rPr lang="en-US" altLang="ko-KR" sz="700" dirty="0" smtClean="0"/>
              <a:t>0</a:t>
            </a:r>
            <a:r>
              <a:rPr lang="ko-KR" altLang="en-US" sz="700" dirty="0" smtClean="0"/>
              <a:t>분</a:t>
            </a:r>
            <a:endParaRPr lang="ko-KR" altLang="en-US" sz="700" dirty="0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5" t="5496" r="27291" b="46313"/>
          <a:stretch/>
        </p:blipFill>
        <p:spPr>
          <a:xfrm>
            <a:off x="2265371" y="1929179"/>
            <a:ext cx="1962745" cy="1467723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3" name="직사각형 2"/>
          <p:cNvSpPr/>
          <p:nvPr/>
        </p:nvSpPr>
        <p:spPr>
          <a:xfrm>
            <a:off x="2265371" y="1712205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1. </a:t>
            </a:r>
            <a:r>
              <a:rPr lang="ko-KR" altLang="en-US" sz="1100" dirty="0" smtClean="0">
                <a:latin typeface="+mn-ea"/>
              </a:rPr>
              <a:t>물품 보관</a:t>
            </a:r>
            <a:endParaRPr lang="ko-KR" altLang="en-US" sz="1100" dirty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228116" y="1928473"/>
            <a:ext cx="2172683" cy="14684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물품 보관이 필요한 경우 물품 보관함 사용이 가능합니다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열쇠는 개인이 관리합니다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체험 마무리 후 키를 반납해주세요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 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0" t="24180" r="27891" b="14275"/>
          <a:stretch/>
        </p:blipFill>
        <p:spPr>
          <a:xfrm rot="5400000">
            <a:off x="2513374" y="3485533"/>
            <a:ext cx="1467723" cy="1963729"/>
          </a:xfrm>
          <a:prstGeom prst="rect">
            <a:avLst/>
          </a:prstGeom>
          <a:ln w="3175">
            <a:noFill/>
          </a:ln>
        </p:spPr>
      </p:pic>
      <p:sp>
        <p:nvSpPr>
          <p:cNvPr id="25" name="직사각형 24"/>
          <p:cNvSpPr/>
          <p:nvPr/>
        </p:nvSpPr>
        <p:spPr>
          <a:xfrm>
            <a:off x="4228116" y="3732829"/>
            <a:ext cx="2172683" cy="14684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운영 요원이 밴드를 나눠 주면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어린에</a:t>
            </a:r>
            <a:r>
              <a:rPr lang="ko-KR" altLang="en-US" sz="900" dirty="0" smtClean="0">
                <a:solidFill>
                  <a:schemeClr val="tx1"/>
                </a:solidFill>
              </a:rPr>
              <a:t> 손목에 채워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손목에 밴드를 채운 후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키오스크에</a:t>
            </a:r>
            <a:r>
              <a:rPr lang="ko-KR" altLang="en-US" sz="900" dirty="0" smtClean="0">
                <a:solidFill>
                  <a:schemeClr val="tx1"/>
                </a:solidFill>
              </a:rPr>
              <a:t> 밴드를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태그하여</a:t>
            </a:r>
            <a:r>
              <a:rPr lang="ko-KR" altLang="en-US" sz="900" dirty="0" smtClean="0">
                <a:solidFill>
                  <a:schemeClr val="tx1"/>
                </a:solidFill>
              </a:rPr>
              <a:t> 정보를 입력해주세요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등록을 마친 어린이가 소란을 피우지 않도록 잘 관리해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2265371" y="3516562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2. RFID </a:t>
            </a:r>
            <a:r>
              <a:rPr lang="ko-KR" altLang="en-US" sz="1100" dirty="0" smtClean="0">
                <a:latin typeface="+mn-ea"/>
              </a:rPr>
              <a:t>액션 밴드 수령 및 정보 등록</a:t>
            </a:r>
            <a:endParaRPr lang="ko-KR" altLang="en-US" sz="1100" dirty="0">
              <a:latin typeface="+mn-e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227132" y="5633793"/>
            <a:ext cx="2172683" cy="14684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어린이들이 밴드 등록을 모두 마치면 운영 요원의 안내에 따라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인트로</a:t>
            </a:r>
            <a:r>
              <a:rPr lang="ko-KR" altLang="en-US" sz="900" dirty="0" smtClean="0">
                <a:solidFill>
                  <a:schemeClr val="tx1"/>
                </a:solidFill>
              </a:rPr>
              <a:t> 영상 감상하는 위치로 이동해주세요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  (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키오스크</a:t>
            </a:r>
            <a:r>
              <a:rPr lang="ko-KR" altLang="en-US" sz="900" dirty="0" smtClean="0">
                <a:solidFill>
                  <a:schemeClr val="tx1"/>
                </a:solidFill>
              </a:rPr>
              <a:t> 오른편 벽면에 위치</a:t>
            </a:r>
            <a:r>
              <a:rPr lang="en-US" altLang="ko-KR" sz="900" dirty="0" smtClean="0">
                <a:solidFill>
                  <a:schemeClr val="tx1"/>
                </a:solidFill>
              </a:rPr>
              <a:t>)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운영 요원 진행에 따라 영상이 시작되면 어린이들이 집중하여 감상할 수 있도록 도와주세요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2264387" y="5417526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3. </a:t>
            </a:r>
            <a:r>
              <a:rPr lang="ko-KR" altLang="en-US" sz="1100" dirty="0" err="1" smtClean="0">
                <a:latin typeface="+mn-ea"/>
              </a:rPr>
              <a:t>인트로</a:t>
            </a:r>
            <a:r>
              <a:rPr lang="ko-KR" altLang="en-US" sz="1100" dirty="0" smtClean="0">
                <a:latin typeface="+mn-ea"/>
              </a:rPr>
              <a:t> 영상 감상</a:t>
            </a:r>
            <a:endParaRPr lang="ko-KR" altLang="en-US" sz="1100" dirty="0">
              <a:latin typeface="+mn-ea"/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87" t="73174" r="30490" b="31"/>
          <a:stretch/>
        </p:blipFill>
        <p:spPr>
          <a:xfrm>
            <a:off x="2264387" y="5633793"/>
            <a:ext cx="1962745" cy="1468430"/>
          </a:xfrm>
          <a:prstGeom prst="rect">
            <a:avLst/>
          </a:prstGeom>
        </p:spPr>
      </p:pic>
      <p:sp>
        <p:nvSpPr>
          <p:cNvPr id="31" name="직사각형 30"/>
          <p:cNvSpPr/>
          <p:nvPr/>
        </p:nvSpPr>
        <p:spPr>
          <a:xfrm>
            <a:off x="4227132" y="7534757"/>
            <a:ext cx="2172683" cy="14684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err="1" smtClean="0">
                <a:solidFill>
                  <a:schemeClr val="tx1"/>
                </a:solidFill>
              </a:rPr>
              <a:t>인트로</a:t>
            </a:r>
            <a:r>
              <a:rPr lang="ko-KR" altLang="en-US" sz="900" dirty="0" smtClean="0">
                <a:solidFill>
                  <a:schemeClr val="tx1"/>
                </a:solidFill>
              </a:rPr>
              <a:t> 영상이 마무리 되면 운영 요원의 안내에 따라 차례차례 입장할 수 있도록 도와주세요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어린이들이 신발을 벗고 입장할 수 있도록 도와주세요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입장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게이트는</a:t>
            </a:r>
            <a:r>
              <a:rPr lang="ko-KR" altLang="en-US" sz="900" dirty="0" smtClean="0">
                <a:solidFill>
                  <a:schemeClr val="tx1"/>
                </a:solidFill>
              </a:rPr>
              <a:t> 운영 요원의 안내에 따라주세요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2264387" y="7318490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4. </a:t>
            </a:r>
            <a:r>
              <a:rPr lang="ko-KR" altLang="en-US" sz="1100" dirty="0" smtClean="0">
                <a:latin typeface="+mn-ea"/>
              </a:rPr>
              <a:t>탈화 및 입장 준비</a:t>
            </a:r>
            <a:endParaRPr lang="ko-KR" altLang="en-US" sz="1100" dirty="0">
              <a:latin typeface="+mn-ea"/>
            </a:endParaRPr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66" t="56693" r="45305" b="18916"/>
          <a:stretch/>
        </p:blipFill>
        <p:spPr>
          <a:xfrm>
            <a:off x="2264387" y="7534757"/>
            <a:ext cx="1962745" cy="146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20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14400" y="730418"/>
            <a:ext cx="1080000" cy="872314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 smtClean="0">
                <a:solidFill>
                  <a:schemeClr val="bg1"/>
                </a:solidFill>
              </a:rPr>
              <a:t>체험 진행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096" y="452438"/>
            <a:ext cx="509587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800" dirty="0" smtClean="0"/>
              <a:t>체험 시간</a:t>
            </a:r>
            <a:endParaRPr lang="ko-KR" altLang="en-US" sz="800" dirty="0"/>
          </a:p>
        </p:txBody>
      </p:sp>
      <p:cxnSp>
        <p:nvCxnSpPr>
          <p:cNvPr id="9" name="직선 연결선 8"/>
          <p:cNvCxnSpPr/>
          <p:nvPr/>
        </p:nvCxnSpPr>
        <p:spPr>
          <a:xfrm>
            <a:off x="463428" y="730418"/>
            <a:ext cx="360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643428" y="730418"/>
            <a:ext cx="0" cy="872314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2745" y="676436"/>
            <a:ext cx="18136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700" dirty="0" smtClean="0"/>
              <a:t>10</a:t>
            </a:r>
            <a:r>
              <a:rPr lang="ko-KR" altLang="en-US" sz="700" dirty="0" smtClean="0"/>
              <a:t>분</a:t>
            </a:r>
            <a:endParaRPr lang="ko-KR" altLang="en-US" sz="700" dirty="0"/>
          </a:p>
        </p:txBody>
      </p:sp>
      <p:sp>
        <p:nvSpPr>
          <p:cNvPr id="3" name="직사각형 2"/>
          <p:cNvSpPr/>
          <p:nvPr/>
        </p:nvSpPr>
        <p:spPr>
          <a:xfrm>
            <a:off x="2265371" y="730297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+mn-ea"/>
              </a:rPr>
              <a:t>1. </a:t>
            </a:r>
            <a:r>
              <a:rPr lang="ko-KR" altLang="en-US" sz="1100" dirty="0">
                <a:latin typeface="+mn-ea"/>
              </a:rPr>
              <a:t>중앙 집결 및 안내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228116" y="946564"/>
            <a:ext cx="2172683" cy="20472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입장 후 어린이들이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원더힐</a:t>
            </a:r>
            <a:r>
              <a:rPr lang="ko-KR" altLang="en-US" sz="900" dirty="0" smtClean="0">
                <a:solidFill>
                  <a:schemeClr val="tx1"/>
                </a:solidFill>
              </a:rPr>
              <a:t> 중앙부로 모일 수 있도록 관리해주세요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본격적인 체험을 진행하기 전 운영 요원이 액션 밴드 태그 방법에 대해 설명할 예정입니다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  <a:br>
              <a:rPr lang="en-US" altLang="ko-KR" sz="900" dirty="0" smtClean="0">
                <a:solidFill>
                  <a:schemeClr val="tx1"/>
                </a:solidFill>
              </a:rPr>
            </a:br>
            <a:r>
              <a:rPr lang="en-US" altLang="ko-KR" sz="7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ko-KR" altLang="en-US" sz="700" dirty="0" smtClean="0">
                <a:solidFill>
                  <a:schemeClr val="tx1"/>
                </a:solidFill>
                <a:sym typeface="Wingdings" panose="05000000000000000000" pitchFamily="2" charset="2"/>
              </a:rPr>
              <a:t>불이 켜져 있을 때 태그 하여 체험 진행</a:t>
            </a:r>
            <a:r>
              <a:rPr lang="en-US" altLang="ko-KR" sz="700" dirty="0" smtClean="0">
                <a:solidFill>
                  <a:schemeClr val="tx1"/>
                </a:solidFill>
                <a:sym typeface="Wingdings" panose="05000000000000000000" pitchFamily="2" charset="2"/>
              </a:rPr>
              <a:t/>
            </a:r>
            <a:br>
              <a:rPr lang="en-US" altLang="ko-KR" sz="700" dirty="0" smtClean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en-US" altLang="ko-KR" sz="7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ko-KR" altLang="en-US" sz="700" dirty="0" smtClean="0">
                <a:solidFill>
                  <a:schemeClr val="tx1"/>
                </a:solidFill>
                <a:sym typeface="Wingdings" panose="05000000000000000000" pitchFamily="2" charset="2"/>
              </a:rPr>
              <a:t>불이 꺼져 있으면 앞 사람 체험이 완료될 </a:t>
            </a:r>
            <a:r>
              <a:rPr lang="en-US" altLang="ko-KR" sz="700" dirty="0" smtClean="0">
                <a:solidFill>
                  <a:schemeClr val="tx1"/>
                </a:solidFill>
                <a:sym typeface="Wingdings" panose="05000000000000000000" pitchFamily="2" charset="2"/>
              </a:rPr>
              <a:t/>
            </a:r>
            <a:br>
              <a:rPr lang="en-US" altLang="ko-KR" sz="700" dirty="0" smtClean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ko-KR" altLang="en-US" sz="700" dirty="0" smtClean="0">
                <a:solidFill>
                  <a:schemeClr val="tx1"/>
                </a:solidFill>
                <a:sym typeface="Wingdings" panose="05000000000000000000" pitchFamily="2" charset="2"/>
              </a:rPr>
              <a:t>때 까지 대기 후 태그 진행</a:t>
            </a:r>
            <a:endParaRPr lang="en-US" altLang="ko-KR" sz="7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171450" indent="-171450">
              <a:buFontTx/>
              <a:buChar char="-"/>
            </a:pPr>
            <a:r>
              <a:rPr lang="ko-KR" altLang="en-US" sz="900" dirty="0">
                <a:solidFill>
                  <a:schemeClr val="tx1"/>
                </a:solidFill>
              </a:rPr>
              <a:t>우주 세균이 </a:t>
            </a:r>
            <a:r>
              <a:rPr lang="ko-KR" altLang="en-US" sz="900" dirty="0" smtClean="0">
                <a:solidFill>
                  <a:schemeClr val="tx1"/>
                </a:solidFill>
              </a:rPr>
              <a:t>다시 침략하면 </a:t>
            </a:r>
            <a:r>
              <a:rPr lang="ko-KR" altLang="en-US" sz="900" dirty="0">
                <a:solidFill>
                  <a:schemeClr val="tx1"/>
                </a:solidFill>
              </a:rPr>
              <a:t>처음 모인 곳으로 모여 달라고 안내해 주세요</a:t>
            </a:r>
            <a:r>
              <a:rPr lang="en-US" altLang="ko-KR" sz="900" dirty="0">
                <a:solidFill>
                  <a:schemeClr val="tx1"/>
                </a:solidFill>
              </a:rPr>
              <a:t>. (</a:t>
            </a:r>
            <a:r>
              <a:rPr lang="ko-KR" altLang="en-US" sz="900" dirty="0" err="1">
                <a:solidFill>
                  <a:schemeClr val="tx1"/>
                </a:solidFill>
              </a:rPr>
              <a:t>볼풀</a:t>
            </a:r>
            <a:r>
              <a:rPr lang="ko-KR" altLang="en-US" sz="900" dirty="0">
                <a:solidFill>
                  <a:schemeClr val="tx1"/>
                </a:solidFill>
              </a:rPr>
              <a:t> 앞 쪽</a:t>
            </a:r>
            <a:r>
              <a:rPr lang="en-US" altLang="ko-KR" sz="900" dirty="0" smtClean="0">
                <a:solidFill>
                  <a:schemeClr val="tx1"/>
                </a:solidFill>
              </a:rPr>
              <a:t>)</a:t>
            </a:r>
          </a:p>
          <a:p>
            <a:pPr marL="171450" indent="-171450">
              <a:buFontTx/>
              <a:buChar char="-"/>
            </a:pPr>
            <a:r>
              <a:rPr lang="en-US" altLang="ko-KR" sz="900" dirty="0" smtClean="0">
                <a:solidFill>
                  <a:schemeClr val="tx1"/>
                </a:solidFill>
              </a:rPr>
              <a:t>OT </a:t>
            </a:r>
            <a:r>
              <a:rPr lang="ko-KR" altLang="en-US" sz="900" dirty="0" smtClean="0">
                <a:solidFill>
                  <a:schemeClr val="tx1"/>
                </a:solidFill>
              </a:rPr>
              <a:t>가 끝나고 체험이 시작되면 체험을 낯설어 하는 어린이들에게 체험 방법에 대해 간략히 언급해주세요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0" t="24180" r="27891" b="14275"/>
          <a:stretch/>
        </p:blipFill>
        <p:spPr>
          <a:xfrm rot="5400000">
            <a:off x="2513374" y="3172461"/>
            <a:ext cx="1467723" cy="1963729"/>
          </a:xfrm>
          <a:prstGeom prst="rect">
            <a:avLst/>
          </a:prstGeom>
          <a:ln w="3175">
            <a:noFill/>
          </a:ln>
        </p:spPr>
      </p:pic>
      <p:sp>
        <p:nvSpPr>
          <p:cNvPr id="25" name="직사각형 24"/>
          <p:cNvSpPr/>
          <p:nvPr/>
        </p:nvSpPr>
        <p:spPr>
          <a:xfrm>
            <a:off x="4228116" y="3419757"/>
            <a:ext cx="2172683" cy="22309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en-US" altLang="ko-KR" sz="900" dirty="0" smtClean="0">
                <a:solidFill>
                  <a:schemeClr val="tx1"/>
                </a:solidFill>
              </a:rPr>
              <a:t>RFID </a:t>
            </a:r>
            <a:r>
              <a:rPr lang="ko-KR" altLang="en-US" sz="900" dirty="0" smtClean="0">
                <a:solidFill>
                  <a:schemeClr val="tx1"/>
                </a:solidFill>
              </a:rPr>
              <a:t>밴드를 태그하고 체험을 시작할 수 있도록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밝게 빛나는 시간의 돌을 따라 밟으면 바닥에 꽃이 피어나는 사실을 알려주세요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시간의 돌 외의 부분을 밟으면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경고색을</a:t>
            </a:r>
            <a:r>
              <a:rPr lang="ko-KR" altLang="en-US" sz="900" dirty="0" smtClean="0">
                <a:solidFill>
                  <a:schemeClr val="tx1"/>
                </a:solidFill>
              </a:rPr>
              <a:t> 띈다는 사실을 알려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마지막 시간의 돌을 밟으면 전면 화면을 통해 어린이 얼굴에 번데기가 합성되는 사실을 인지시켜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안내에 따라 손을 위로 뻗으면 번데기에서 나비가 되는 사실을 알려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endParaRPr lang="en-US" altLang="ko-KR" sz="900" dirty="0" smtClean="0">
              <a:solidFill>
                <a:schemeClr val="tx1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265371" y="3203490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2. </a:t>
            </a:r>
            <a:r>
              <a:rPr lang="ko-KR" altLang="en-US" sz="1100" dirty="0" err="1" smtClean="0">
                <a:latin typeface="+mn-ea"/>
              </a:rPr>
              <a:t>아이템별</a:t>
            </a:r>
            <a:r>
              <a:rPr lang="ko-KR" altLang="en-US" sz="1100" dirty="0" smtClean="0">
                <a:latin typeface="+mn-ea"/>
              </a:rPr>
              <a:t> 체험 방법 안내 ①나비의 숲</a:t>
            </a:r>
            <a:endParaRPr lang="ko-KR" altLang="en-US" sz="1100" dirty="0">
              <a:latin typeface="+mn-e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227132" y="6053471"/>
            <a:ext cx="2172683" cy="11710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밴드를 태그 한 후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라이더에</a:t>
            </a:r>
            <a:r>
              <a:rPr lang="ko-KR" altLang="en-US" sz="900" dirty="0" smtClean="0">
                <a:solidFill>
                  <a:schemeClr val="tx1"/>
                </a:solidFill>
              </a:rPr>
              <a:t> 탑승할 수 있도록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페달을 뒤로 구르면 앞으로 구를 수 있도록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 (</a:t>
            </a:r>
            <a:r>
              <a:rPr lang="ko-KR" altLang="en-US" sz="900" dirty="0" smtClean="0">
                <a:solidFill>
                  <a:schemeClr val="tx1"/>
                </a:solidFill>
              </a:rPr>
              <a:t>뒤로 구르면 자전거가 움직이지 않습니다</a:t>
            </a:r>
            <a:r>
              <a:rPr lang="en-US" altLang="ko-KR" sz="900" dirty="0" smtClean="0">
                <a:solidFill>
                  <a:schemeClr val="tx1"/>
                </a:solidFill>
              </a:rPr>
              <a:t>.)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2264387" y="5837204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2. </a:t>
            </a:r>
            <a:r>
              <a:rPr lang="ko-KR" altLang="en-US" sz="1100" dirty="0" err="1" smtClean="0">
                <a:latin typeface="+mn-ea"/>
              </a:rPr>
              <a:t>아이템별</a:t>
            </a:r>
            <a:r>
              <a:rPr lang="ko-KR" altLang="en-US" sz="1100" dirty="0" smtClean="0">
                <a:latin typeface="+mn-ea"/>
              </a:rPr>
              <a:t> 체험 방법 안내 ②쇠똥구리 </a:t>
            </a:r>
            <a:r>
              <a:rPr lang="ko-KR" altLang="en-US" sz="1100" dirty="0" err="1" smtClean="0">
                <a:latin typeface="+mn-ea"/>
              </a:rPr>
              <a:t>라이더</a:t>
            </a:r>
            <a:endParaRPr lang="ko-KR" altLang="en-US" sz="1100" dirty="0">
              <a:latin typeface="+mn-ea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4227132" y="7627271"/>
            <a:ext cx="2172683" cy="14684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err="1" smtClean="0">
                <a:solidFill>
                  <a:schemeClr val="tx1"/>
                </a:solidFill>
              </a:rPr>
              <a:t>클라이밍을</a:t>
            </a:r>
            <a:r>
              <a:rPr lang="ko-KR" altLang="en-US" sz="900" dirty="0" smtClean="0">
                <a:solidFill>
                  <a:schemeClr val="tx1"/>
                </a:solidFill>
              </a:rPr>
              <a:t> 오르며 버튼을 터치해 방울에 갇힌 매미를 구출하도록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매미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클라이밍</a:t>
            </a:r>
            <a:r>
              <a:rPr lang="ko-KR" altLang="en-US" sz="900" dirty="0" smtClean="0">
                <a:solidFill>
                  <a:schemeClr val="tx1"/>
                </a:solidFill>
              </a:rPr>
              <a:t>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콘텐츠는</a:t>
            </a:r>
            <a:r>
              <a:rPr lang="ko-KR" altLang="en-US" sz="900" dirty="0" smtClean="0">
                <a:solidFill>
                  <a:schemeClr val="tx1"/>
                </a:solidFill>
              </a:rPr>
              <a:t> </a:t>
            </a:r>
            <a:r>
              <a:rPr lang="en-US" altLang="ko-KR" sz="900" dirty="0" smtClean="0">
                <a:solidFill>
                  <a:schemeClr val="tx1"/>
                </a:solidFill>
              </a:rPr>
              <a:t>RFID </a:t>
            </a:r>
            <a:r>
              <a:rPr lang="ko-KR" altLang="en-US" sz="900" dirty="0" smtClean="0">
                <a:solidFill>
                  <a:schemeClr val="tx1"/>
                </a:solidFill>
              </a:rPr>
              <a:t>태그를 하지 않아도 게임이 진행됩니다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2264387" y="7411004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2. </a:t>
            </a:r>
            <a:r>
              <a:rPr lang="ko-KR" altLang="en-US" sz="1100" dirty="0" err="1" smtClean="0">
                <a:latin typeface="+mn-ea"/>
              </a:rPr>
              <a:t>아이템별</a:t>
            </a:r>
            <a:r>
              <a:rPr lang="ko-KR" altLang="en-US" sz="1100" dirty="0" smtClean="0">
                <a:latin typeface="+mn-ea"/>
              </a:rPr>
              <a:t> 체험 방법 안내 ③매미 </a:t>
            </a:r>
            <a:r>
              <a:rPr lang="ko-KR" altLang="en-US" sz="1100" dirty="0" err="1" smtClean="0">
                <a:latin typeface="+mn-ea"/>
              </a:rPr>
              <a:t>클라이밍</a:t>
            </a:r>
            <a:endParaRPr lang="ko-KR" altLang="en-US" sz="1100" dirty="0">
              <a:latin typeface="+mn-ea"/>
            </a:endParaRP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2" t="30418" r="42418" b="38065"/>
          <a:stretch/>
        </p:blipFill>
        <p:spPr>
          <a:xfrm>
            <a:off x="2264386" y="946564"/>
            <a:ext cx="1962745" cy="2034761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1" t="2131" r="29894" b="-1"/>
          <a:stretch/>
        </p:blipFill>
        <p:spPr>
          <a:xfrm>
            <a:off x="2264386" y="3419757"/>
            <a:ext cx="1962745" cy="2230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그림 3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9" t="26901" r="21233" b="10637"/>
          <a:stretch/>
        </p:blipFill>
        <p:spPr>
          <a:xfrm>
            <a:off x="2264386" y="6053472"/>
            <a:ext cx="1962745" cy="1171016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8" t="46158" r="42893" b="-1"/>
          <a:stretch/>
        </p:blipFill>
        <p:spPr>
          <a:xfrm>
            <a:off x="2264386" y="7627272"/>
            <a:ext cx="1958364" cy="146770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229100" y="452438"/>
            <a:ext cx="2408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/>
              <a:t>위기 모드 전의 체험은 자율 동선입니다</a:t>
            </a:r>
            <a:r>
              <a:rPr lang="en-US" altLang="ko-KR" sz="900" dirty="0" smtClean="0"/>
              <a:t>.</a:t>
            </a:r>
            <a:endParaRPr lang="ko-KR" altLang="en-US" sz="900" dirty="0"/>
          </a:p>
        </p:txBody>
      </p:sp>
    </p:spTree>
    <p:extLst>
      <p:ext uri="{BB962C8B-B14F-4D97-AF65-F5344CB8AC3E}">
        <p14:creationId xmlns:p14="http://schemas.microsoft.com/office/powerpoint/2010/main" val="1892371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14400" y="730418"/>
            <a:ext cx="1080000" cy="872314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 smtClean="0">
                <a:solidFill>
                  <a:schemeClr val="bg1"/>
                </a:solidFill>
              </a:rPr>
              <a:t>체험 진행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096" y="452438"/>
            <a:ext cx="509587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800" dirty="0" smtClean="0"/>
              <a:t>체험 시간</a:t>
            </a:r>
            <a:endParaRPr lang="ko-KR" altLang="en-US" sz="800" dirty="0"/>
          </a:p>
        </p:txBody>
      </p:sp>
      <p:cxnSp>
        <p:nvCxnSpPr>
          <p:cNvPr id="9" name="직선 연결선 8"/>
          <p:cNvCxnSpPr/>
          <p:nvPr/>
        </p:nvCxnSpPr>
        <p:spPr>
          <a:xfrm>
            <a:off x="463428" y="730418"/>
            <a:ext cx="360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643428" y="730418"/>
            <a:ext cx="0" cy="872314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2745" y="676436"/>
            <a:ext cx="18136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700" dirty="0" smtClean="0"/>
              <a:t>10</a:t>
            </a:r>
            <a:r>
              <a:rPr lang="ko-KR" altLang="en-US" sz="700" dirty="0" smtClean="0"/>
              <a:t>분</a:t>
            </a:r>
            <a:endParaRPr lang="ko-KR" altLang="en-US" sz="700" dirty="0"/>
          </a:p>
        </p:txBody>
      </p:sp>
      <p:sp>
        <p:nvSpPr>
          <p:cNvPr id="3" name="직사각형 2"/>
          <p:cNvSpPr/>
          <p:nvPr/>
        </p:nvSpPr>
        <p:spPr>
          <a:xfrm>
            <a:off x="2265371" y="730297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+mn-ea"/>
              </a:rPr>
              <a:t>2. </a:t>
            </a:r>
            <a:r>
              <a:rPr lang="ko-KR" altLang="en-US" sz="1100" dirty="0" err="1">
                <a:latin typeface="+mn-ea"/>
              </a:rPr>
              <a:t>아이템별</a:t>
            </a:r>
            <a:r>
              <a:rPr lang="ko-KR" altLang="en-US" sz="1100" dirty="0">
                <a:latin typeface="+mn-ea"/>
              </a:rPr>
              <a:t> 체험 방법 </a:t>
            </a:r>
            <a:r>
              <a:rPr lang="ko-KR" altLang="en-US" sz="1100" dirty="0" smtClean="0">
                <a:latin typeface="+mn-ea"/>
              </a:rPr>
              <a:t>안내 ④ 무당벌레 미끄럼틀 </a:t>
            </a:r>
            <a:endParaRPr lang="ko-KR" altLang="en-US" sz="1100" dirty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228116" y="946564"/>
            <a:ext cx="2172683" cy="20472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매미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클라이밍을</a:t>
            </a:r>
            <a:r>
              <a:rPr lang="ko-KR" altLang="en-US" sz="900" dirty="0" smtClean="0">
                <a:solidFill>
                  <a:schemeClr val="tx1"/>
                </a:solidFill>
              </a:rPr>
              <a:t> 체험한 후 무당벌레 미끄럼틀을 체험할 수 있도록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미끄럼틀 반대편에서 시작점으로 역행해서 올라가지 않도록 안전 관리에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신경써</a:t>
            </a:r>
            <a:r>
              <a:rPr lang="ko-KR" altLang="en-US" sz="900" dirty="0" smtClean="0">
                <a:solidFill>
                  <a:schemeClr val="tx1"/>
                </a:solidFill>
              </a:rPr>
              <a:t>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228116" y="3419757"/>
            <a:ext cx="2172683" cy="15457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en-US" altLang="ko-KR" sz="900" dirty="0" smtClean="0">
                <a:solidFill>
                  <a:schemeClr val="tx1"/>
                </a:solidFill>
              </a:rPr>
              <a:t>RFID </a:t>
            </a:r>
            <a:r>
              <a:rPr lang="ko-KR" altLang="en-US" sz="900" dirty="0" smtClean="0">
                <a:solidFill>
                  <a:schemeClr val="tx1"/>
                </a:solidFill>
              </a:rPr>
              <a:t>밴드를 태그 한 후 게임에 참여할 수 있도록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최대한 높이 뛰면서 체험에 참여할 수 있도록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err="1" smtClean="0">
                <a:solidFill>
                  <a:schemeClr val="tx1"/>
                </a:solidFill>
              </a:rPr>
              <a:t>트램폴린</a:t>
            </a:r>
            <a:r>
              <a:rPr lang="ko-KR" altLang="en-US" sz="900" dirty="0" smtClean="0">
                <a:solidFill>
                  <a:schemeClr val="tx1"/>
                </a:solidFill>
              </a:rPr>
              <a:t> 한 구 안에 두 명 이상이 같이 점프하지 않도록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2265371" y="3203490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2. </a:t>
            </a:r>
            <a:r>
              <a:rPr lang="ko-KR" altLang="en-US" sz="1100" dirty="0" err="1" smtClean="0">
                <a:latin typeface="+mn-ea"/>
              </a:rPr>
              <a:t>아이템별</a:t>
            </a:r>
            <a:r>
              <a:rPr lang="ko-KR" altLang="en-US" sz="1100" dirty="0" smtClean="0">
                <a:latin typeface="+mn-ea"/>
              </a:rPr>
              <a:t> 체험 방법 안내 ⑤나비의 숲</a:t>
            </a:r>
            <a:endParaRPr lang="ko-KR" altLang="en-US" sz="1100" dirty="0">
              <a:latin typeface="+mn-e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227132" y="5403907"/>
            <a:ext cx="2172683" cy="11710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en-US" altLang="ko-KR" sz="900" dirty="0">
                <a:solidFill>
                  <a:schemeClr val="tx1"/>
                </a:solidFill>
              </a:rPr>
              <a:t>RFID </a:t>
            </a:r>
            <a:r>
              <a:rPr lang="ko-KR" altLang="en-US" sz="900" dirty="0">
                <a:solidFill>
                  <a:schemeClr val="tx1"/>
                </a:solidFill>
              </a:rPr>
              <a:t>밴드를 태그 한 후 게임에 참여할 수 있도록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손잡이를 잡아 안전하게 게임을 진행할 수 있도록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파란 공</a:t>
            </a:r>
            <a:r>
              <a:rPr lang="en-US" altLang="ko-KR" sz="900" dirty="0" smtClean="0">
                <a:solidFill>
                  <a:schemeClr val="tx1"/>
                </a:solidFill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</a:rPr>
              <a:t>물방울</a:t>
            </a:r>
            <a:r>
              <a:rPr lang="en-US" altLang="ko-KR" sz="900" dirty="0" smtClean="0">
                <a:solidFill>
                  <a:schemeClr val="tx1"/>
                </a:solidFill>
              </a:rPr>
              <a:t>)</a:t>
            </a:r>
            <a:r>
              <a:rPr lang="ko-KR" altLang="en-US" sz="900" dirty="0" smtClean="0">
                <a:solidFill>
                  <a:schemeClr val="tx1"/>
                </a:solidFill>
              </a:rPr>
              <a:t>은 바구니에 담지 않도록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264387" y="5187640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2. </a:t>
            </a:r>
            <a:r>
              <a:rPr lang="ko-KR" altLang="en-US" sz="1100" dirty="0" err="1" smtClean="0">
                <a:latin typeface="+mn-ea"/>
              </a:rPr>
              <a:t>아이템별</a:t>
            </a:r>
            <a:r>
              <a:rPr lang="ko-KR" altLang="en-US" sz="1100" dirty="0" smtClean="0">
                <a:latin typeface="+mn-ea"/>
              </a:rPr>
              <a:t> 체험 방법 안내 ⑥ 호박벌 보드</a:t>
            </a:r>
            <a:endParaRPr lang="ko-KR" altLang="en-US" sz="1100" dirty="0">
              <a:latin typeface="+mn-ea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4227132" y="6995259"/>
            <a:ext cx="2172683" cy="1679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어린이가 빛의 언덕 위 </a:t>
            </a:r>
            <a:r>
              <a:rPr lang="en-US" altLang="ko-KR" sz="900" dirty="0" smtClean="0">
                <a:solidFill>
                  <a:schemeClr val="tx1"/>
                </a:solidFill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</a:rPr>
              <a:t>공간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가우데</a:t>
            </a:r>
            <a:r>
              <a:rPr lang="ko-KR" altLang="en-US" sz="900" dirty="0" smtClean="0">
                <a:solidFill>
                  <a:schemeClr val="tx1"/>
                </a:solidFill>
              </a:rPr>
              <a:t> 원 </a:t>
            </a:r>
            <a:r>
              <a:rPr lang="en-US" altLang="ko-KR" sz="900" dirty="0" smtClean="0">
                <a:solidFill>
                  <a:schemeClr val="tx1"/>
                </a:solidFill>
              </a:rPr>
              <a:t>3</a:t>
            </a:r>
            <a:r>
              <a:rPr lang="ko-KR" altLang="en-US" sz="900" dirty="0" smtClean="0">
                <a:solidFill>
                  <a:schemeClr val="tx1"/>
                </a:solidFill>
              </a:rPr>
              <a:t>개</a:t>
            </a:r>
            <a:r>
              <a:rPr lang="en-US" altLang="ko-KR" sz="900" dirty="0" smtClean="0">
                <a:solidFill>
                  <a:schemeClr val="tx1"/>
                </a:solidFill>
              </a:rPr>
              <a:t>) </a:t>
            </a:r>
            <a:r>
              <a:rPr lang="ko-KR" altLang="en-US" sz="900" dirty="0" smtClean="0">
                <a:solidFill>
                  <a:schemeClr val="tx1"/>
                </a:solidFill>
              </a:rPr>
              <a:t>에 올라서면 다양한 효과가 연출됩니다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어린이가 이를 인지하고 흥미를 느낄 수 있도록 도와주세요</a:t>
            </a:r>
            <a:r>
              <a:rPr lang="en-US" altLang="ko-KR" sz="900" dirty="0">
                <a:solidFill>
                  <a:schemeClr val="tx1"/>
                </a:solidFill>
              </a:rPr>
              <a:t>.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endParaRPr lang="en-US" altLang="ko-KR" sz="900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endParaRPr lang="en-US" altLang="ko-KR" sz="900" dirty="0" smtClean="0">
              <a:solidFill>
                <a:schemeClr val="tx1"/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264387" y="6778992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2. </a:t>
            </a:r>
            <a:r>
              <a:rPr lang="ko-KR" altLang="en-US" sz="1100" dirty="0" err="1" smtClean="0">
                <a:latin typeface="+mn-ea"/>
              </a:rPr>
              <a:t>아이템별</a:t>
            </a:r>
            <a:r>
              <a:rPr lang="ko-KR" altLang="en-US" sz="1100" dirty="0" smtClean="0">
                <a:latin typeface="+mn-ea"/>
              </a:rPr>
              <a:t> 체험 방법 안내 ⑦빛의 언덕</a:t>
            </a:r>
            <a:endParaRPr lang="ko-KR" altLang="en-US" sz="1100" dirty="0">
              <a:latin typeface="+mn-ea"/>
            </a:endParaRP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2" t="30418" r="42418" b="38065"/>
          <a:stretch/>
        </p:blipFill>
        <p:spPr>
          <a:xfrm>
            <a:off x="2264386" y="946564"/>
            <a:ext cx="1962745" cy="2034761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4" t="16451" r="34054" b="1416"/>
          <a:stretch/>
        </p:blipFill>
        <p:spPr>
          <a:xfrm>
            <a:off x="2264387" y="934090"/>
            <a:ext cx="1977108" cy="2046556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5" t="13892" r="22434" b="12724"/>
          <a:stretch/>
        </p:blipFill>
        <p:spPr>
          <a:xfrm>
            <a:off x="2264386" y="3419756"/>
            <a:ext cx="1962745" cy="1545721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" t="22833" r="32860" b="21498"/>
          <a:stretch/>
        </p:blipFill>
        <p:spPr>
          <a:xfrm>
            <a:off x="2264385" y="5403907"/>
            <a:ext cx="1962746" cy="1158818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6" t="40593" r="36459" b="3372"/>
          <a:stretch/>
        </p:blipFill>
        <p:spPr>
          <a:xfrm>
            <a:off x="2264385" y="6990076"/>
            <a:ext cx="1962746" cy="1696724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4229100" y="452438"/>
            <a:ext cx="2408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/>
              <a:t>위기 모드 전의 체험은 자율 동선입니다</a:t>
            </a:r>
            <a:r>
              <a:rPr lang="en-US" altLang="ko-KR" sz="900" dirty="0" smtClean="0"/>
              <a:t>.</a:t>
            </a:r>
            <a:endParaRPr lang="ko-KR" altLang="en-US" sz="900" dirty="0"/>
          </a:p>
        </p:txBody>
      </p:sp>
    </p:spTree>
    <p:extLst>
      <p:ext uri="{BB962C8B-B14F-4D97-AF65-F5344CB8AC3E}">
        <p14:creationId xmlns:p14="http://schemas.microsoft.com/office/powerpoint/2010/main" val="3357971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14400" y="704583"/>
            <a:ext cx="1080000" cy="49961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 smtClean="0">
                <a:solidFill>
                  <a:schemeClr val="bg1"/>
                </a:solidFill>
              </a:rPr>
              <a:t>체험 진행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096" y="452438"/>
            <a:ext cx="509587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800" dirty="0" smtClean="0"/>
              <a:t>체험 시간</a:t>
            </a:r>
            <a:endParaRPr lang="ko-KR" altLang="en-US" sz="800" dirty="0"/>
          </a:p>
        </p:txBody>
      </p:sp>
      <p:cxnSp>
        <p:nvCxnSpPr>
          <p:cNvPr id="9" name="직선 연결선 8"/>
          <p:cNvCxnSpPr/>
          <p:nvPr/>
        </p:nvCxnSpPr>
        <p:spPr>
          <a:xfrm>
            <a:off x="462890" y="5700843"/>
            <a:ext cx="360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643428" y="730418"/>
            <a:ext cx="0" cy="872314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2207" y="5646861"/>
            <a:ext cx="18136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700" dirty="0" smtClean="0"/>
              <a:t>40</a:t>
            </a:r>
            <a:r>
              <a:rPr lang="ko-KR" altLang="en-US" sz="700" dirty="0" smtClean="0"/>
              <a:t>분</a:t>
            </a:r>
            <a:endParaRPr lang="ko-KR" altLang="en-US" sz="700" dirty="0"/>
          </a:p>
        </p:txBody>
      </p:sp>
      <p:sp>
        <p:nvSpPr>
          <p:cNvPr id="3" name="직사각형 2"/>
          <p:cNvSpPr/>
          <p:nvPr/>
        </p:nvSpPr>
        <p:spPr>
          <a:xfrm>
            <a:off x="2265371" y="730297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+mn-ea"/>
              </a:rPr>
              <a:t>2. </a:t>
            </a:r>
            <a:r>
              <a:rPr lang="ko-KR" altLang="en-US" sz="1100" dirty="0" err="1">
                <a:latin typeface="+mn-ea"/>
              </a:rPr>
              <a:t>아이템별</a:t>
            </a:r>
            <a:r>
              <a:rPr lang="ko-KR" altLang="en-US" sz="1100" dirty="0">
                <a:latin typeface="+mn-ea"/>
              </a:rPr>
              <a:t> 체험 방법 </a:t>
            </a:r>
            <a:r>
              <a:rPr lang="ko-KR" altLang="en-US" sz="1100" dirty="0" smtClean="0">
                <a:latin typeface="+mn-ea"/>
              </a:rPr>
              <a:t>안내 ⑧ 우주 먼지 청소</a:t>
            </a:r>
            <a:endParaRPr lang="ko-KR" altLang="en-US" sz="1100" dirty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228116" y="946565"/>
            <a:ext cx="2172683" cy="12705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그린포인트 </a:t>
            </a:r>
            <a:r>
              <a:rPr lang="en-US" altLang="ko-KR" sz="900" dirty="0" smtClean="0">
                <a:solidFill>
                  <a:schemeClr val="tx1"/>
                </a:solidFill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</a:rPr>
              <a:t>연 초록 동그라미</a:t>
            </a:r>
            <a:r>
              <a:rPr lang="en-US" altLang="ko-KR" sz="900" dirty="0" smtClean="0">
                <a:solidFill>
                  <a:schemeClr val="tx1"/>
                </a:solidFill>
              </a:rPr>
              <a:t>, </a:t>
            </a:r>
            <a:r>
              <a:rPr lang="ko-KR" altLang="en-US" sz="900" dirty="0" smtClean="0">
                <a:solidFill>
                  <a:schemeClr val="tx1"/>
                </a:solidFill>
              </a:rPr>
              <a:t>볼 풀 앞 위치</a:t>
            </a:r>
            <a:r>
              <a:rPr lang="en-US" altLang="ko-KR" sz="900" dirty="0" smtClean="0">
                <a:solidFill>
                  <a:schemeClr val="tx1"/>
                </a:solidFill>
              </a:rPr>
              <a:t>)</a:t>
            </a:r>
            <a:r>
              <a:rPr lang="ko-KR" altLang="en-US" sz="900" dirty="0" smtClean="0">
                <a:solidFill>
                  <a:schemeClr val="tx1"/>
                </a:solidFill>
              </a:rPr>
              <a:t>에 서면 체험이 시작된다는 사실을 알려주세요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손을 좌우로 움직이면 화면의 먼지가 닦이는 사실을 인지할 수 있도록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228116" y="2889707"/>
            <a:ext cx="2172683" cy="13434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체험 화면에 천둥 번개가 치고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볼풀</a:t>
            </a:r>
            <a:r>
              <a:rPr lang="ko-KR" altLang="en-US" sz="900" dirty="0" smtClean="0">
                <a:solidFill>
                  <a:schemeClr val="tx1"/>
                </a:solidFill>
              </a:rPr>
              <a:t> 앞 체험 화면에 곤충들이 나타나 도움을 요청하면 어린이들이 모일 수 있도록 안내해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총 </a:t>
            </a:r>
            <a:r>
              <a:rPr lang="en-US" altLang="ko-KR" sz="900" dirty="0" smtClean="0">
                <a:solidFill>
                  <a:schemeClr val="tx1"/>
                </a:solidFill>
              </a:rPr>
              <a:t>2</a:t>
            </a:r>
            <a:r>
              <a:rPr lang="ko-KR" altLang="en-US" sz="900" dirty="0" smtClean="0">
                <a:solidFill>
                  <a:schemeClr val="tx1"/>
                </a:solidFill>
              </a:rPr>
              <a:t>개 라운드로 진행이 되며</a:t>
            </a:r>
            <a:r>
              <a:rPr lang="en-US" altLang="ko-KR" sz="900" dirty="0" smtClean="0">
                <a:solidFill>
                  <a:schemeClr val="tx1"/>
                </a:solidFill>
              </a:rPr>
              <a:t>, </a:t>
            </a:r>
            <a:r>
              <a:rPr lang="ko-KR" altLang="en-US" sz="900" dirty="0" smtClean="0">
                <a:solidFill>
                  <a:schemeClr val="tx1"/>
                </a:solidFill>
              </a:rPr>
              <a:t>첫 번 째 라운드에서는 우주 세균 부대를 무찌르고 두 번 째 라운드에서는 우주 세균 보스를 무찌릅니다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2265371" y="2673440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2. </a:t>
            </a:r>
            <a:r>
              <a:rPr lang="ko-KR" altLang="en-US" sz="1100" dirty="0" err="1" smtClean="0">
                <a:latin typeface="+mn-ea"/>
              </a:rPr>
              <a:t>아이템별</a:t>
            </a:r>
            <a:r>
              <a:rPr lang="ko-KR" altLang="en-US" sz="1100" dirty="0" smtClean="0">
                <a:latin typeface="+mn-ea"/>
              </a:rPr>
              <a:t> 체험 방법 안내 ⑨ </a:t>
            </a:r>
            <a:r>
              <a:rPr lang="ko-KR" altLang="en-US" sz="1100" dirty="0" err="1" smtClean="0">
                <a:latin typeface="+mn-ea"/>
              </a:rPr>
              <a:t>원더힐</a:t>
            </a:r>
            <a:r>
              <a:rPr lang="ko-KR" altLang="en-US" sz="1100" dirty="0" smtClean="0">
                <a:latin typeface="+mn-ea"/>
              </a:rPr>
              <a:t> 구출 작전</a:t>
            </a:r>
            <a:endParaRPr lang="ko-KR" altLang="en-US" sz="1100" dirty="0">
              <a:latin typeface="+mn-e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227132" y="4474711"/>
            <a:ext cx="2172683" cy="12311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err="1" smtClean="0">
                <a:solidFill>
                  <a:schemeClr val="tx1"/>
                </a:solidFill>
              </a:rPr>
              <a:t>원더힐</a:t>
            </a:r>
            <a:r>
              <a:rPr lang="ko-KR" altLang="en-US" sz="900" dirty="0" smtClean="0">
                <a:solidFill>
                  <a:schemeClr val="tx1"/>
                </a:solidFill>
              </a:rPr>
              <a:t> 구출 작전이 끝나면 곤충들이 나와 감사의 마음을 담아 춤과 노래로 보답합니다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어린이들이 곤충 친구들을 따라 같이 춤출 수 있도록 도와주세요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264387" y="4258444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2. </a:t>
            </a:r>
            <a:r>
              <a:rPr lang="ko-KR" altLang="en-US" sz="1100" dirty="0" err="1" smtClean="0">
                <a:latin typeface="+mn-ea"/>
              </a:rPr>
              <a:t>아이템별</a:t>
            </a:r>
            <a:r>
              <a:rPr lang="ko-KR" altLang="en-US" sz="1100" dirty="0" smtClean="0">
                <a:latin typeface="+mn-ea"/>
              </a:rPr>
              <a:t> 체험 방법 안내 ⑩ 감사의 춤</a:t>
            </a:r>
            <a:endParaRPr lang="ko-KR" altLang="en-US" sz="1100" dirty="0">
              <a:latin typeface="+mn-ea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4227132" y="6024966"/>
            <a:ext cx="2172683" cy="886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감사의 춤 영상이 끝나고 화면에 커튼이 쳐지고 음악이 흘러 나오면 어린이들이 출구로 나갈 수 있도록 안내해주세요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264387" y="5808699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1. </a:t>
            </a:r>
            <a:r>
              <a:rPr lang="ko-KR" altLang="en-US" sz="1100" dirty="0" smtClean="0">
                <a:latin typeface="+mn-ea"/>
              </a:rPr>
              <a:t>퇴장 안내</a:t>
            </a:r>
            <a:endParaRPr lang="ko-KR" altLang="en-US" sz="1100" dirty="0">
              <a:latin typeface="+mn-ea"/>
            </a:endParaRPr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3" t="1165" r="3595" b="372"/>
          <a:stretch/>
        </p:blipFill>
        <p:spPr>
          <a:xfrm>
            <a:off x="2264385" y="946564"/>
            <a:ext cx="1978094" cy="1272901"/>
          </a:xfrm>
          <a:prstGeom prst="rect">
            <a:avLst/>
          </a:prstGeom>
        </p:spPr>
      </p:pic>
      <p:grpSp>
        <p:nvGrpSpPr>
          <p:cNvPr id="13" name="그룹 12"/>
          <p:cNvGrpSpPr/>
          <p:nvPr/>
        </p:nvGrpSpPr>
        <p:grpSpPr>
          <a:xfrm>
            <a:off x="914400" y="2205814"/>
            <a:ext cx="5575300" cy="261610"/>
            <a:chOff x="914400" y="2402845"/>
            <a:chExt cx="5575300" cy="261610"/>
          </a:xfrm>
        </p:grpSpPr>
        <p:sp>
          <p:nvSpPr>
            <p:cNvPr id="11" name="직사각형 10"/>
            <p:cNvSpPr/>
            <p:nvPr/>
          </p:nvSpPr>
          <p:spPr>
            <a:xfrm>
              <a:off x="914400" y="2428875"/>
              <a:ext cx="5575300" cy="209550"/>
            </a:xfrm>
            <a:prstGeom prst="rect">
              <a:avLst/>
            </a:prstGeom>
            <a:solidFill>
              <a:srgbClr val="FF000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642420" y="2402845"/>
              <a:ext cx="100965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50" b="1" smtClean="0"/>
                <a:t>위기 모드</a:t>
              </a:r>
              <a:endParaRPr lang="ko-KR" altLang="en-US" sz="1050" b="1"/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3" t="11037" r="16092" b="8787"/>
          <a:stretch/>
        </p:blipFill>
        <p:spPr>
          <a:xfrm>
            <a:off x="2264385" y="2890612"/>
            <a:ext cx="1958365" cy="1328963"/>
          </a:xfrm>
          <a:prstGeom prst="rect">
            <a:avLst/>
          </a:prstGeom>
        </p:spPr>
      </p:pic>
      <p:pic>
        <p:nvPicPr>
          <p:cNvPr id="51" name="그림 50"/>
          <p:cNvPicPr>
            <a:picLocks noChangeAspect="1"/>
          </p:cNvPicPr>
          <p:nvPr/>
        </p:nvPicPr>
        <p:blipFill rotWithShape="1">
          <a:blip r:embed="rId4"/>
          <a:srcRect l="-1" r="1603"/>
          <a:stretch/>
        </p:blipFill>
        <p:spPr>
          <a:xfrm>
            <a:off x="2264385" y="4474555"/>
            <a:ext cx="1958366" cy="1226167"/>
          </a:xfrm>
          <a:prstGeom prst="rect">
            <a:avLst/>
          </a:prstGeom>
        </p:spPr>
      </p:pic>
      <p:sp>
        <p:nvSpPr>
          <p:cNvPr id="52" name="직사각형 51"/>
          <p:cNvSpPr/>
          <p:nvPr/>
        </p:nvSpPr>
        <p:spPr>
          <a:xfrm>
            <a:off x="914400" y="5763065"/>
            <a:ext cx="1080000" cy="28365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 smtClean="0">
                <a:solidFill>
                  <a:schemeClr val="bg1"/>
                </a:solidFill>
              </a:rPr>
              <a:t>체험 마무리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pic>
        <p:nvPicPr>
          <p:cNvPr id="54" name="그림 5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8" t="41886" r="52353" b="38971"/>
          <a:stretch/>
        </p:blipFill>
        <p:spPr>
          <a:xfrm>
            <a:off x="2260026" y="6024967"/>
            <a:ext cx="1947012" cy="886374"/>
          </a:xfrm>
          <a:prstGeom prst="rect">
            <a:avLst/>
          </a:prstGeom>
        </p:spPr>
      </p:pic>
      <p:sp>
        <p:nvSpPr>
          <p:cNvPr id="56" name="직사각형 55"/>
          <p:cNvSpPr/>
          <p:nvPr/>
        </p:nvSpPr>
        <p:spPr>
          <a:xfrm>
            <a:off x="4227132" y="7250977"/>
            <a:ext cx="2172683" cy="1298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체험을 마무리 한 후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인포데스크</a:t>
            </a:r>
            <a:r>
              <a:rPr lang="ko-KR" altLang="en-US" sz="900" dirty="0" smtClean="0">
                <a:solidFill>
                  <a:schemeClr val="tx1"/>
                </a:solidFill>
              </a:rPr>
              <a:t> 앞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키오스크에</a:t>
            </a:r>
            <a:r>
              <a:rPr lang="ko-KR" altLang="en-US" sz="900" dirty="0" smtClean="0">
                <a:solidFill>
                  <a:schemeClr val="tx1"/>
                </a:solidFill>
              </a:rPr>
              <a:t> </a:t>
            </a:r>
            <a:r>
              <a:rPr lang="en-US" altLang="ko-KR" sz="900" dirty="0" smtClean="0">
                <a:solidFill>
                  <a:schemeClr val="tx1"/>
                </a:solidFill>
              </a:rPr>
              <a:t>RFID </a:t>
            </a:r>
            <a:r>
              <a:rPr lang="ko-KR" altLang="en-US" sz="900" dirty="0" smtClean="0">
                <a:solidFill>
                  <a:schemeClr val="tx1"/>
                </a:solidFill>
              </a:rPr>
              <a:t>밴드를 </a:t>
            </a:r>
            <a:r>
              <a:rPr lang="ko-KR" altLang="en-US" sz="900" dirty="0" err="1" smtClean="0">
                <a:solidFill>
                  <a:schemeClr val="tx1"/>
                </a:solidFill>
              </a:rPr>
              <a:t>태그하여</a:t>
            </a:r>
            <a:r>
              <a:rPr lang="ko-KR" altLang="en-US" sz="900" dirty="0" smtClean="0">
                <a:solidFill>
                  <a:schemeClr val="tx1"/>
                </a:solidFill>
              </a:rPr>
              <a:t> 체험 결과를 확인할 수 있도록 도와주세요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900" dirty="0" smtClean="0">
                <a:solidFill>
                  <a:schemeClr val="tx1"/>
                </a:solidFill>
              </a:rPr>
              <a:t>체험 결과를 메일로 보내고 싶을 경우</a:t>
            </a:r>
            <a:r>
              <a:rPr lang="en-US" altLang="ko-KR" sz="900" dirty="0" smtClean="0">
                <a:solidFill>
                  <a:schemeClr val="tx1"/>
                </a:solidFill>
              </a:rPr>
              <a:t>, </a:t>
            </a:r>
            <a:r>
              <a:rPr lang="ko-KR" altLang="en-US" sz="900" dirty="0" smtClean="0">
                <a:solidFill>
                  <a:schemeClr val="tx1"/>
                </a:solidFill>
              </a:rPr>
              <a:t>입력한 정보가 정확한지 다시 한 번 </a:t>
            </a:r>
            <a:r>
              <a:rPr lang="ko-KR" altLang="en-US" sz="900" dirty="0">
                <a:solidFill>
                  <a:schemeClr val="tx1"/>
                </a:solidFill>
              </a:rPr>
              <a:t>확</a:t>
            </a:r>
            <a:r>
              <a:rPr lang="ko-KR" altLang="en-US" sz="900" dirty="0" smtClean="0">
                <a:solidFill>
                  <a:schemeClr val="tx1"/>
                </a:solidFill>
              </a:rPr>
              <a:t>인해 주세요</a:t>
            </a:r>
            <a:r>
              <a:rPr lang="en-US" altLang="ko-KR" sz="900" dirty="0" smtClean="0">
                <a:solidFill>
                  <a:schemeClr val="tx1"/>
                </a:solidFill>
              </a:rPr>
              <a:t>.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2264387" y="7034710"/>
            <a:ext cx="4135428" cy="2162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latin typeface="+mn-ea"/>
              </a:rPr>
              <a:t>2. </a:t>
            </a:r>
            <a:r>
              <a:rPr lang="ko-KR" altLang="en-US" sz="1100" dirty="0" err="1" smtClean="0">
                <a:latin typeface="+mn-ea"/>
              </a:rPr>
              <a:t>원더</a:t>
            </a:r>
            <a:r>
              <a:rPr lang="ko-KR" altLang="en-US" sz="1100" dirty="0" smtClean="0">
                <a:latin typeface="+mn-ea"/>
              </a:rPr>
              <a:t> 히어로 </a:t>
            </a:r>
            <a:r>
              <a:rPr lang="ko-KR" altLang="en-US" sz="1100" dirty="0" err="1" smtClean="0">
                <a:latin typeface="+mn-ea"/>
              </a:rPr>
              <a:t>대원증</a:t>
            </a:r>
            <a:r>
              <a:rPr lang="ko-KR" altLang="en-US" sz="1100" dirty="0" smtClean="0">
                <a:latin typeface="+mn-ea"/>
              </a:rPr>
              <a:t> 발급</a:t>
            </a:r>
            <a:endParaRPr lang="ko-KR" altLang="en-US" sz="1100" dirty="0">
              <a:latin typeface="+mn-ea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2261694" y="7250977"/>
            <a:ext cx="1945344" cy="1298663"/>
          </a:xfrm>
          <a:prstGeom prst="rect">
            <a:avLst/>
          </a:prstGeom>
          <a:solidFill>
            <a:srgbClr val="1010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1" t="43799" r="13083" b="11032"/>
          <a:stretch/>
        </p:blipFill>
        <p:spPr>
          <a:xfrm>
            <a:off x="2503315" y="7305544"/>
            <a:ext cx="1500234" cy="1244096"/>
          </a:xfrm>
          <a:prstGeom prst="rect">
            <a:avLst/>
          </a:prstGeom>
        </p:spPr>
      </p:pic>
      <p:cxnSp>
        <p:nvCxnSpPr>
          <p:cNvPr id="64" name="직선 연결선 63"/>
          <p:cNvCxnSpPr/>
          <p:nvPr/>
        </p:nvCxnSpPr>
        <p:spPr>
          <a:xfrm>
            <a:off x="462621" y="8549761"/>
            <a:ext cx="360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51938" y="8495779"/>
            <a:ext cx="18136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700" dirty="0"/>
              <a:t>5</a:t>
            </a:r>
            <a:r>
              <a:rPr lang="en-US" altLang="ko-KR" sz="700" dirty="0" smtClean="0"/>
              <a:t>0</a:t>
            </a:r>
            <a:r>
              <a:rPr lang="ko-KR" altLang="en-US" sz="700" dirty="0" smtClean="0"/>
              <a:t>분</a:t>
            </a:r>
            <a:endParaRPr lang="ko-KR" altLang="en-US" sz="700" dirty="0"/>
          </a:p>
        </p:txBody>
      </p:sp>
      <p:sp>
        <p:nvSpPr>
          <p:cNvPr id="16" name="TextBox 15"/>
          <p:cNvSpPr txBox="1"/>
          <p:nvPr/>
        </p:nvSpPr>
        <p:spPr>
          <a:xfrm>
            <a:off x="4536785" y="2436846"/>
            <a:ext cx="20193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/>
              <a:t>마지막 </a:t>
            </a:r>
            <a:r>
              <a:rPr lang="en-US" altLang="ko-KR" sz="900" dirty="0" smtClean="0"/>
              <a:t>5</a:t>
            </a:r>
            <a:r>
              <a:rPr lang="ko-KR" altLang="en-US" sz="900" dirty="0" smtClean="0"/>
              <a:t>분을 앞두고 위기 모드 시작</a:t>
            </a:r>
            <a:r>
              <a:rPr lang="en-US" altLang="ko-KR" sz="900" dirty="0" smtClean="0"/>
              <a:t>.</a:t>
            </a:r>
            <a:endParaRPr lang="ko-KR" altLang="en-US" sz="900" dirty="0"/>
          </a:p>
        </p:txBody>
      </p:sp>
      <p:sp>
        <p:nvSpPr>
          <p:cNvPr id="66" name="TextBox 65"/>
          <p:cNvSpPr txBox="1"/>
          <p:nvPr/>
        </p:nvSpPr>
        <p:spPr>
          <a:xfrm>
            <a:off x="4229100" y="452438"/>
            <a:ext cx="2408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/>
              <a:t>위기 모드 전의 체험은 자율 동선입니다</a:t>
            </a:r>
            <a:r>
              <a:rPr lang="en-US" altLang="ko-KR" sz="900" dirty="0" smtClean="0"/>
              <a:t>.</a:t>
            </a:r>
            <a:endParaRPr lang="ko-KR" altLang="en-US" sz="900" dirty="0"/>
          </a:p>
        </p:txBody>
      </p:sp>
    </p:spTree>
    <p:extLst>
      <p:ext uri="{BB962C8B-B14F-4D97-AF65-F5344CB8AC3E}">
        <p14:creationId xmlns:p14="http://schemas.microsoft.com/office/powerpoint/2010/main" val="1078854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456</TotalTime>
  <Words>761</Words>
  <Application>Microsoft Office PowerPoint</Application>
  <PresentationFormat>A4 용지(210x297mm)</PresentationFormat>
  <Paragraphs>117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인터랙티브 스토리텔링 짐(Gym)  원더힐 운영 매뉴얼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JANGYUJOO</dc:creator>
  <cp:lastModifiedBy>삼성</cp:lastModifiedBy>
  <cp:revision>35</cp:revision>
  <dcterms:created xsi:type="dcterms:W3CDTF">2019-02-01T03:09:50Z</dcterms:created>
  <dcterms:modified xsi:type="dcterms:W3CDTF">2019-03-14T04:05:46Z</dcterms:modified>
</cp:coreProperties>
</file>