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70" r:id="rId2"/>
    <p:sldId id="262" r:id="rId3"/>
    <p:sldId id="269" r:id="rId4"/>
    <p:sldId id="258" r:id="rId5"/>
    <p:sldId id="260" r:id="rId6"/>
    <p:sldId id="261" r:id="rId7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1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00CC5-60E5-4202-B805-0A832C61614E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86EFC-A162-4EB4-8CFB-34566A4D15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6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321447" y="9"/>
            <a:ext cx="6215106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5761" y="2857488"/>
            <a:ext cx="5732900" cy="200026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89339" y="5048253"/>
            <a:ext cx="5625743" cy="1143008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2000234"/>
            <a:ext cx="6172200" cy="616798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341734" y="1904982"/>
            <a:ext cx="6161528" cy="2117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5732875" y="-21265"/>
            <a:ext cx="1125125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732875" y="380971"/>
            <a:ext cx="910835" cy="8382061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761975"/>
            <a:ext cx="5336397" cy="7620059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14290" cy="9144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7607" y="380971"/>
            <a:ext cx="6416104" cy="1253045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13"/>
            <a:ext cx="342359" cy="9143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5026" y="4095747"/>
            <a:ext cx="5786478" cy="2006603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5026" y="6000760"/>
            <a:ext cx="5786478" cy="2190752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375026" y="5905510"/>
            <a:ext cx="5786478" cy="211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380971"/>
            <a:ext cx="6858024" cy="1524013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589336" y="2190734"/>
            <a:ext cx="2839664" cy="5905541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3536157" y="2190734"/>
            <a:ext cx="2839212" cy="5905541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375029" y="2000232"/>
            <a:ext cx="3000397" cy="5048285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375029" y="7239019"/>
            <a:ext cx="3003804" cy="95250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3537699" y="2000232"/>
            <a:ext cx="3000397" cy="5048285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3536157" y="7239019"/>
            <a:ext cx="3000396" cy="95250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6"/>
            <a:ext cx="214290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644936" y="6"/>
            <a:ext cx="214290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1447" y="9"/>
            <a:ext cx="6215106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5025" y="571472"/>
            <a:ext cx="6140075" cy="1524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14290" y="351744"/>
            <a:ext cx="6643710" cy="886483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375026" y="380971"/>
            <a:ext cx="6107949" cy="857256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75025" y="1341641"/>
            <a:ext cx="1660934" cy="71356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089549" y="1333478"/>
            <a:ext cx="4393406" cy="7143773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6"/>
            <a:ext cx="214290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4762501"/>
            <a:ext cx="6858000" cy="4381501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5026" y="4762501"/>
            <a:ext cx="2464611" cy="15176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75026" y="6286512"/>
            <a:ext cx="2464611" cy="15240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343150" y="8763029"/>
            <a:ext cx="2171700" cy="3970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3000372" y="1428728"/>
            <a:ext cx="3161132" cy="6286544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8763029"/>
            <a:ext cx="6858000" cy="380971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3174"/>
            <a:ext cx="6858000" cy="377797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34265" y="366184"/>
            <a:ext cx="6409445" cy="1524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763029"/>
            <a:ext cx="1600200" cy="381003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5314BB3-FB62-4B5E-8627-44848CF30E87}" type="datetimeFigureOut">
              <a:rPr lang="ko-KR" altLang="en-US" smtClean="0"/>
              <a:pPr/>
              <a:t>2014-10-23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763029"/>
            <a:ext cx="2171700" cy="381003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763029"/>
            <a:ext cx="1600200" cy="381003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C5B04D6-6809-4D8C-902F-5E9133486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39553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00B0F0"/>
                </a:solidFill>
                <a:latin typeface="HY견고딕"/>
                <a:ea typeface="HY견고딕"/>
                <a:cs typeface="한컴돋움" pitchFamily="18" charset="-127"/>
              </a:rPr>
              <a:t>▶</a:t>
            </a:r>
            <a:r>
              <a:rPr lang="ko-KR" altLang="en-US" sz="1600" b="1" dirty="0" smtClean="0">
                <a:solidFill>
                  <a:srgbClr val="00B0F0"/>
                </a:solidFill>
                <a:latin typeface="HY그래픽" pitchFamily="18" charset="-127"/>
                <a:ea typeface="HY그래픽" pitchFamily="18" charset="-127"/>
                <a:cs typeface="한컴돋움" pitchFamily="18" charset="-127"/>
              </a:rPr>
              <a:t>비만이란</a:t>
            </a:r>
            <a:r>
              <a:rPr lang="en-US" altLang="ko-KR" sz="1600" b="1" dirty="0" smtClean="0">
                <a:solidFill>
                  <a:srgbClr val="00B0F0"/>
                </a:solidFill>
                <a:latin typeface="HY그래픽" pitchFamily="18" charset="-127"/>
                <a:ea typeface="HY그래픽" pitchFamily="18" charset="-127"/>
                <a:cs typeface="한컴돋움" pitchFamily="18" charset="-127"/>
              </a:rPr>
              <a:t>?</a:t>
            </a:r>
            <a:endParaRPr lang="ko-KR" altLang="en-US" sz="1600" b="1" dirty="0">
              <a:solidFill>
                <a:srgbClr val="00B0F0"/>
              </a:solidFill>
              <a:latin typeface="HY그래픽" pitchFamily="18" charset="-127"/>
              <a:ea typeface="HY그래픽" pitchFamily="18" charset="-127"/>
              <a:cs typeface="한컴돋움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8640" y="1331640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00B0F0"/>
                </a:solidFill>
                <a:latin typeface="HY견고딕"/>
                <a:ea typeface="HY견고딕"/>
              </a:rPr>
              <a:t>▶</a:t>
            </a:r>
            <a:r>
              <a:rPr lang="ko-KR" altLang="en-US" sz="1600" b="1" dirty="0" smtClean="0">
                <a:solidFill>
                  <a:srgbClr val="00B0F0"/>
                </a:solidFill>
                <a:latin typeface="HY그래픽" pitchFamily="18" charset="-127"/>
                <a:ea typeface="HY그래픽" pitchFamily="18" charset="-127"/>
              </a:rPr>
              <a:t>비만의 원인</a:t>
            </a:r>
            <a:endParaRPr lang="ko-KR" altLang="en-US" sz="1600" b="1" dirty="0">
              <a:solidFill>
                <a:srgbClr val="00B0F0"/>
              </a:solidFill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648" y="2267744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00B0F0"/>
                </a:solidFill>
                <a:latin typeface="HY견고딕"/>
                <a:ea typeface="HY견고딕"/>
              </a:rPr>
              <a:t>▶</a:t>
            </a:r>
            <a:r>
              <a:rPr lang="ko-KR" altLang="en-US" sz="1600" b="1" dirty="0" smtClean="0">
                <a:solidFill>
                  <a:srgbClr val="00B0F0"/>
                </a:solidFill>
                <a:latin typeface="HY그래픽" pitchFamily="18" charset="-127"/>
                <a:ea typeface="HY그래픽" pitchFamily="18" charset="-127"/>
              </a:rPr>
              <a:t>비만으로 인한 질병</a:t>
            </a:r>
            <a:endParaRPr lang="ko-KR" altLang="en-US" sz="1600" b="1" dirty="0">
              <a:solidFill>
                <a:srgbClr val="00B0F0"/>
              </a:solidFill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640" y="4355976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00B0F0"/>
                </a:solidFill>
                <a:latin typeface="HY견고딕"/>
                <a:ea typeface="HY견고딕"/>
              </a:rPr>
              <a:t>▶</a:t>
            </a:r>
            <a:r>
              <a:rPr lang="ko-KR" altLang="en-US" sz="1600" b="1" dirty="0" smtClean="0">
                <a:solidFill>
                  <a:srgbClr val="00B0F0"/>
                </a:solidFill>
                <a:latin typeface="HY그래픽" pitchFamily="18" charset="-127"/>
                <a:ea typeface="HY그래픽" pitchFamily="18" charset="-127"/>
              </a:rPr>
              <a:t>비만예방을 위한 식생활 실천</a:t>
            </a:r>
            <a:endParaRPr lang="ko-KR" altLang="en-US" sz="1600" b="1" dirty="0">
              <a:solidFill>
                <a:srgbClr val="00B0F0"/>
              </a:solidFill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648" y="4788024"/>
            <a:ext cx="63367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1.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하루 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3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끼 식사를 규칙적으로 하기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 </a:t>
            </a:r>
            <a:r>
              <a:rPr lang="ko-KR" altLang="en-US" sz="1400" dirty="0" smtClean="0">
                <a:latin typeface="HY그래픽" pitchFamily="18" charset="-127"/>
                <a:ea typeface="HY그래픽" pitchFamily="18" charset="-127"/>
              </a:rPr>
              <a:t>식사를 거르게 되면 다음 끼에 더 많이 먹게 되고</a:t>
            </a:r>
            <a:r>
              <a:rPr lang="en-US" altLang="ko-KR" sz="1400" dirty="0" smtClean="0">
                <a:latin typeface="HY그래픽" pitchFamily="18" charset="-127"/>
                <a:ea typeface="HY그래픽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HY그래픽" pitchFamily="18" charset="-127"/>
                <a:ea typeface="HY그래픽" pitchFamily="18" charset="-127"/>
              </a:rPr>
              <a:t>우리몸음</a:t>
            </a:r>
            <a:r>
              <a:rPr lang="ko-KR" altLang="en-US" sz="1400" dirty="0" smtClean="0">
                <a:latin typeface="HY그래픽" pitchFamily="18" charset="-127"/>
                <a:ea typeface="HY그래픽" pitchFamily="18" charset="-127"/>
              </a:rPr>
              <a:t> 에너지를 저장하려는 반응을 하게 된다</a:t>
            </a:r>
            <a:endParaRPr lang="en-US" altLang="ko-KR" sz="1400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2.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아침 식사 꼭 하기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 </a:t>
            </a:r>
            <a:r>
              <a:rPr lang="ko-KR" altLang="en-US" sz="1400" dirty="0" smtClean="0">
                <a:latin typeface="HY그래픽" pitchFamily="18" charset="-127"/>
                <a:ea typeface="HY그래픽" pitchFamily="18" charset="-127"/>
              </a:rPr>
              <a:t>탄수화물 위주의 아침식사는 필수</a:t>
            </a:r>
            <a:endParaRPr lang="en-US" altLang="ko-KR" sz="1400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3.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천천히 먹기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HY그래픽" pitchFamily="18" charset="-127"/>
                <a:ea typeface="HY그래픽" pitchFamily="18" charset="-127"/>
              </a:rPr>
              <a:t>빨리 먹으면 포만감을 느끼지 못해 과식의 우려가 있다</a:t>
            </a:r>
            <a:endParaRPr lang="en-US" altLang="ko-KR" sz="1400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4.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야식 간식 피하기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5.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채소류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err="1" smtClean="0">
                <a:latin typeface="HY그래픽" pitchFamily="18" charset="-127"/>
                <a:ea typeface="HY그래픽" pitchFamily="18" charset="-127"/>
              </a:rPr>
              <a:t>잡곡류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해조류를 충분히 섭취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육류는 살코기 위주로 하기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6. 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싱겁게 먹기 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HY그래픽" pitchFamily="18" charset="-127"/>
                <a:ea typeface="HY그래픽" pitchFamily="18" charset="-127"/>
              </a:rPr>
              <a:t>반찬이 짜면</a:t>
            </a:r>
            <a:r>
              <a:rPr lang="en-US" altLang="ko-KR" sz="1400" dirty="0" smtClean="0">
                <a:latin typeface="HY그래픽" pitchFamily="18" charset="-127"/>
                <a:ea typeface="HY그래픽" pitchFamily="18" charset="-127"/>
              </a:rPr>
              <a:t>,</a:t>
            </a:r>
            <a:r>
              <a:rPr lang="ko-KR" altLang="en-US" sz="1400" dirty="0" smtClean="0">
                <a:latin typeface="HY그래픽" pitchFamily="18" charset="-127"/>
                <a:ea typeface="HY그래픽" pitchFamily="18" charset="-127"/>
              </a:rPr>
              <a:t> 식욕이 증가하므로 싱겁게 먹는다</a:t>
            </a:r>
            <a:endParaRPr lang="en-US" altLang="ko-KR" sz="1400" dirty="0" smtClean="0"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7.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충분한 수분 섭취하기 </a:t>
            </a:r>
            <a:endParaRPr lang="ko-KR" altLang="en-US" sz="1400" b="1" dirty="0"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6872" y="2771800"/>
            <a:ext cx="439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비만은 </a:t>
            </a:r>
            <a:r>
              <a:rPr lang="ko-KR" altLang="en-US" sz="1400" b="1" i="1" dirty="0" smtClean="0">
                <a:solidFill>
                  <a:srgbClr val="FF33CC"/>
                </a:solidFill>
                <a:latin typeface="HY그래픽" pitchFamily="18" charset="-127"/>
                <a:ea typeface="HY그래픽" pitchFamily="18" charset="-127"/>
              </a:rPr>
              <a:t>머리 끝에서 발끝까지 </a:t>
            </a:r>
            <a:r>
              <a:rPr lang="ko-KR" altLang="en-US" sz="1400" b="1" dirty="0" smtClean="0">
                <a:solidFill>
                  <a:srgbClr val="0070C0"/>
                </a:solidFill>
                <a:latin typeface="HY그래픽" pitchFamily="18" charset="-127"/>
                <a:ea typeface="HY그래픽" pitchFamily="18" charset="-127"/>
              </a:rPr>
              <a:t>모든 질환을 초래</a:t>
            </a:r>
            <a:endParaRPr lang="en-US" altLang="ko-KR" sz="1400" b="1" dirty="0" smtClean="0">
              <a:solidFill>
                <a:srgbClr val="0070C0"/>
              </a:solidFill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고혈압</a:t>
            </a:r>
            <a:r>
              <a:rPr lang="en-US" altLang="ko-KR" sz="1400" b="1" dirty="0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고지혈증</a:t>
            </a:r>
            <a:r>
              <a:rPr lang="en-US" altLang="ko-KR" sz="1400" b="1" dirty="0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당뇨병</a:t>
            </a:r>
            <a:r>
              <a:rPr lang="en-US" altLang="ko-KR" sz="1400" b="1" dirty="0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,</a:t>
            </a:r>
            <a:r>
              <a:rPr lang="ko-KR" altLang="en-US" sz="1400" b="1" dirty="0" smtClean="0">
                <a:solidFill>
                  <a:srgbClr val="FF0000"/>
                </a:solidFill>
                <a:latin typeface="HY그래픽" pitchFamily="18" charset="-127"/>
                <a:ea typeface="HY그래픽" pitchFamily="18" charset="-127"/>
              </a:rPr>
              <a:t>동맥경화 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등을 일으키고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7030A0"/>
                </a:solidFill>
                <a:latin typeface="HY그래픽" pitchFamily="18" charset="-127"/>
                <a:ea typeface="HY그래픽" pitchFamily="18" charset="-127"/>
              </a:rPr>
              <a:t>여자는 유방암</a:t>
            </a:r>
            <a:r>
              <a:rPr lang="en-US" altLang="ko-KR" sz="1400" b="1" dirty="0" smtClean="0">
                <a:solidFill>
                  <a:srgbClr val="7030A0"/>
                </a:solidFill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err="1" smtClean="0">
                <a:solidFill>
                  <a:srgbClr val="7030A0"/>
                </a:solidFill>
                <a:latin typeface="HY그래픽" pitchFamily="18" charset="-127"/>
                <a:ea typeface="HY그래픽" pitchFamily="18" charset="-127"/>
              </a:rPr>
              <a:t>담낭암</a:t>
            </a:r>
            <a:r>
              <a:rPr lang="en-US" altLang="ko-KR" sz="1400" b="1" dirty="0" smtClean="0">
                <a:solidFill>
                  <a:srgbClr val="7030A0"/>
                </a:solidFill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err="1" smtClean="0">
                <a:solidFill>
                  <a:srgbClr val="7030A0"/>
                </a:solidFill>
                <a:latin typeface="HY그래픽" pitchFamily="18" charset="-127"/>
                <a:ea typeface="HY그래픽" pitchFamily="18" charset="-127"/>
              </a:rPr>
              <a:t>난소암</a:t>
            </a:r>
            <a:endParaRPr lang="en-US" altLang="ko-KR" sz="1400" b="1" dirty="0" smtClean="0">
              <a:solidFill>
                <a:srgbClr val="7030A0"/>
              </a:solidFill>
              <a:latin typeface="HY그래픽" pitchFamily="18" charset="-127"/>
              <a:ea typeface="HY그래픽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B050"/>
                </a:solidFill>
                <a:latin typeface="HY그래픽" pitchFamily="18" charset="-127"/>
                <a:ea typeface="HY그래픽" pitchFamily="18" charset="-127"/>
              </a:rPr>
              <a:t>남자는 </a:t>
            </a:r>
            <a:r>
              <a:rPr lang="ko-KR" altLang="en-US" sz="1400" b="1" dirty="0" err="1" smtClean="0">
                <a:solidFill>
                  <a:srgbClr val="00B050"/>
                </a:solidFill>
                <a:latin typeface="HY그래픽" pitchFamily="18" charset="-127"/>
                <a:ea typeface="HY그래픽" pitchFamily="18" charset="-127"/>
              </a:rPr>
              <a:t>전립선암</a:t>
            </a:r>
            <a:r>
              <a:rPr lang="en-US" altLang="ko-KR" sz="1400" b="1" dirty="0" smtClean="0">
                <a:solidFill>
                  <a:srgbClr val="00B050"/>
                </a:solidFill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smtClean="0">
                <a:solidFill>
                  <a:srgbClr val="00B050"/>
                </a:solidFill>
                <a:latin typeface="HY그래픽" pitchFamily="18" charset="-127"/>
                <a:ea typeface="HY그래픽" pitchFamily="18" charset="-127"/>
              </a:rPr>
              <a:t>대장암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에 쉽게 노출</a:t>
            </a:r>
            <a:endParaRPr lang="en-US" altLang="ko-KR" sz="1400" b="1" dirty="0" smtClean="0"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0648" y="75557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비만이란 단순히 체중이 증가하는 것이 아니라 지방세포의 비정상적인 증가에  의해 지방이 증가된 상태</a:t>
            </a:r>
            <a:endParaRPr lang="ko-KR" altLang="en-US" sz="1400" b="1" dirty="0"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656" y="1691680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유전 및 질환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, </a:t>
            </a:r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열량섭취와 소비의 불균형</a:t>
            </a:r>
            <a:r>
              <a:rPr lang="en-US" altLang="ko-KR" sz="1400" b="1" dirty="0" smtClean="0">
                <a:latin typeface="HY그래픽" pitchFamily="18" charset="-127"/>
                <a:ea typeface="HY그래픽" pitchFamily="18" charset="-127"/>
              </a:rPr>
              <a:t>, </a:t>
            </a:r>
          </a:p>
          <a:p>
            <a:r>
              <a:rPr lang="ko-KR" altLang="en-US" sz="1400" b="1" dirty="0" smtClean="0">
                <a:latin typeface="HY그래픽" pitchFamily="18" charset="-127"/>
                <a:ea typeface="HY그래픽" pitchFamily="18" charset="-127"/>
              </a:rPr>
              <a:t>움직임이 적은 생활습관</a:t>
            </a:r>
            <a:endParaRPr lang="ko-KR" altLang="en-US" sz="1400" b="1" dirty="0">
              <a:latin typeface="HY그래픽" pitchFamily="18" charset="-127"/>
              <a:ea typeface="HY그래픽" pitchFamily="18" charset="-127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1048" y="1187624"/>
            <a:ext cx="2592288" cy="123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99792"/>
            <a:ext cx="2060848" cy="154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3016" y="5724128"/>
            <a:ext cx="328498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157192" y="882047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예천군 보건소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611560"/>
            <a:ext cx="6408712" cy="763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611560"/>
            <a:ext cx="6408712" cy="792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611560"/>
            <a:ext cx="5867400" cy="741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656" y="4572000"/>
            <a:ext cx="604867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755576"/>
            <a:ext cx="60486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755576"/>
            <a:ext cx="619268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3491880"/>
            <a:ext cx="619268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고구려 벽화">
    <a:dk1>
      <a:sysClr val="windowText" lastClr="000000"/>
    </a:dk1>
    <a:lt1>
      <a:sysClr val="window" lastClr="FFFFFF"/>
    </a:lt1>
    <a:dk2>
      <a:srgbClr val="433021"/>
    </a:dk2>
    <a:lt2>
      <a:srgbClr val="E8D8CA"/>
    </a:lt2>
    <a:accent1>
      <a:srgbClr val="E49458"/>
    </a:accent1>
    <a:accent2>
      <a:srgbClr val="74AD8D"/>
    </a:accent2>
    <a:accent3>
      <a:srgbClr val="D4AC30"/>
    </a:accent3>
    <a:accent4>
      <a:srgbClr val="7BA5BE"/>
    </a:accent4>
    <a:accent5>
      <a:srgbClr val="E4A098"/>
    </a:accent5>
    <a:accent6>
      <a:srgbClr val="70B4B7"/>
    </a:accent6>
    <a:hlink>
      <a:srgbClr val="008685"/>
    </a:hlink>
    <a:folHlink>
      <a:srgbClr val="EA5A2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153</Words>
  <Application>Microsoft Office PowerPoint</Application>
  <PresentationFormat>화면 슬라이드 쇼(4:3)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pc</cp:lastModifiedBy>
  <cp:revision>33</cp:revision>
  <dcterms:created xsi:type="dcterms:W3CDTF">2014-10-21T06:50:42Z</dcterms:created>
  <dcterms:modified xsi:type="dcterms:W3CDTF">2014-10-23T04:31:35Z</dcterms:modified>
</cp:coreProperties>
</file>