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8" r:id="rId3"/>
    <p:sldId id="265" r:id="rId4"/>
    <p:sldId id="259" r:id="rId5"/>
    <p:sldId id="260" r:id="rId6"/>
    <p:sldId id="262" r:id="rId7"/>
    <p:sldId id="263" r:id="rId8"/>
    <p:sldId id="264" r:id="rId9"/>
    <p:sldId id="266" r:id="rId10"/>
    <p:sldId id="267" r:id="rId11"/>
    <p:sldId id="269" r:id="rId12"/>
    <p:sldId id="271" r:id="rId13"/>
    <p:sldId id="272" r:id="rId14"/>
    <p:sldId id="270" r:id="rId15"/>
    <p:sldId id="273" r:id="rId16"/>
    <p:sldId id="274" r:id="rId17"/>
    <p:sldId id="275" r:id="rId18"/>
    <p:sldId id="276" r:id="rId19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94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8EA18-5FAD-4AEE-BF65-98ABAF0AEF2E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230FF-D820-4901-93C2-D5B92D6A35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4454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3A2EF-9EED-4298-8E8F-BAECFF7C241B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09F9D3-3B8D-4845-96E4-EF6A2CD48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9019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0685-4FC3-41B9-BE59-93601533CC10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F0685-4FC3-41B9-BE59-93601533CC10}" type="datetimeFigureOut">
              <a:rPr lang="ko-KR" altLang="en-US" smtClean="0"/>
              <a:t>2020-04-20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3D981-9D2B-4C17-8C60-706C95A05A55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hrd.rda.go.kr/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1028700" y="2020118"/>
            <a:ext cx="6991350" cy="1912938"/>
            <a:chOff x="1028700" y="1268760"/>
            <a:chExt cx="6991350" cy="1912938"/>
          </a:xfrm>
        </p:grpSpPr>
        <p:sp>
          <p:nvSpPr>
            <p:cNvPr id="4" name="Freeform 3"/>
            <p:cNvSpPr>
              <a:spLocks/>
            </p:cNvSpPr>
            <p:nvPr/>
          </p:nvSpPr>
          <p:spPr bwMode="gray">
            <a:xfrm>
              <a:off x="1028700" y="2219673"/>
              <a:ext cx="2019300" cy="962025"/>
            </a:xfrm>
            <a:custGeom>
              <a:avLst/>
              <a:gdLst>
                <a:gd name="T0" fmla="*/ 76594 w 2320"/>
                <a:gd name="T1" fmla="*/ 845416 h 792"/>
                <a:gd name="T2" fmla="*/ 76594 w 2320"/>
                <a:gd name="T3" fmla="*/ 0 h 792"/>
                <a:gd name="T4" fmla="*/ 0 w 2320"/>
                <a:gd name="T5" fmla="*/ 0 h 792"/>
                <a:gd name="T6" fmla="*/ 0 w 2320"/>
                <a:gd name="T7" fmla="*/ 962025 h 792"/>
                <a:gd name="T8" fmla="*/ 2019300 w 2320"/>
                <a:gd name="T9" fmla="*/ 962025 h 792"/>
                <a:gd name="T10" fmla="*/ 2019300 w 2320"/>
                <a:gd name="T11" fmla="*/ 845416 h 792"/>
                <a:gd name="T12" fmla="*/ 76594 w 2320"/>
                <a:gd name="T13" fmla="*/ 845416 h 7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gray">
            <a:xfrm rot="10800000">
              <a:off x="6096000" y="1268760"/>
              <a:ext cx="1924050" cy="962025"/>
            </a:xfrm>
            <a:custGeom>
              <a:avLst/>
              <a:gdLst>
                <a:gd name="T0" fmla="*/ 72981 w 2320"/>
                <a:gd name="T1" fmla="*/ 845416 h 792"/>
                <a:gd name="T2" fmla="*/ 72981 w 2320"/>
                <a:gd name="T3" fmla="*/ 0 h 792"/>
                <a:gd name="T4" fmla="*/ 0 w 2320"/>
                <a:gd name="T5" fmla="*/ 0 h 792"/>
                <a:gd name="T6" fmla="*/ 0 w 2320"/>
                <a:gd name="T7" fmla="*/ 962025 h 792"/>
                <a:gd name="T8" fmla="*/ 1924050 w 2320"/>
                <a:gd name="T9" fmla="*/ 962025 h 792"/>
                <a:gd name="T10" fmla="*/ 1924050 w 2320"/>
                <a:gd name="T11" fmla="*/ 845416 h 792"/>
                <a:gd name="T12" fmla="*/ 72981 w 2320"/>
                <a:gd name="T13" fmla="*/ 845416 h 7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gray">
            <a:xfrm>
              <a:off x="1208088" y="1457673"/>
              <a:ext cx="6629400" cy="1524000"/>
            </a:xfrm>
            <a:prstGeom prst="rect">
              <a:avLst/>
            </a:prstGeom>
            <a:solidFill>
              <a:srgbClr val="006699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sy="50000" kx="-2453608" rotWithShape="0">
                <a:schemeClr val="bg2">
                  <a:alpha val="50000"/>
                </a:schemeClr>
              </a:outerShdw>
            </a:effectLst>
          </p:spPr>
          <p:txBody>
            <a:bodyPr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latinLnBrk="0"/>
              <a:r>
                <a:rPr lang="ko-KR" altLang="en-US" sz="3200" dirty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농촌인적자원개발센터</a:t>
              </a:r>
              <a:r>
                <a:rPr lang="en-US" altLang="ko-KR" sz="3200" dirty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</a:t>
              </a:r>
              <a:r>
                <a:rPr lang="ko-KR" altLang="en-US" sz="3200" dirty="0">
                  <a:solidFill>
                    <a:schemeClr val="bg1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홈페이지 </a:t>
              </a:r>
              <a:endParaRPr lang="en-US" altLang="ko-KR" sz="3200" dirty="0" smtClean="0">
                <a:solidFill>
                  <a:schemeClr val="bg1"/>
                </a:solidFill>
                <a:latin typeface="HY수평선B" panose="02030600000101010101" pitchFamily="18" charset="-127"/>
                <a:ea typeface="HY수평선B" panose="02030600000101010101" pitchFamily="18" charset="-127"/>
              </a:endParaRPr>
            </a:p>
            <a:p>
              <a:pPr algn="ctr" latinLnBrk="0"/>
              <a:r>
                <a:rPr lang="ko-KR" altLang="en-US" sz="4000" dirty="0" smtClean="0">
                  <a:solidFill>
                    <a:srgbClr val="FFFF00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회원가입 및 </a:t>
              </a:r>
              <a:r>
                <a:rPr lang="ko-KR" altLang="en-US" sz="4000" dirty="0" err="1" smtClean="0">
                  <a:solidFill>
                    <a:srgbClr val="FFFF00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교육수강</a:t>
              </a:r>
              <a:r>
                <a:rPr lang="ko-KR" altLang="en-US" sz="4000" dirty="0" smtClean="0">
                  <a:solidFill>
                    <a:srgbClr val="FFFF00"/>
                  </a:solidFill>
                  <a:latin typeface="HY수평선B" panose="02030600000101010101" pitchFamily="18" charset="-127"/>
                  <a:ea typeface="HY수평선B" panose="02030600000101010101" pitchFamily="18" charset="-127"/>
                </a:rPr>
                <a:t> 방법</a:t>
              </a:r>
              <a:endParaRPr kumimoji="0" lang="en-US" altLang="ko-KR" sz="3200" dirty="0">
                <a:solidFill>
                  <a:srgbClr val="FFFF00"/>
                </a:solidFill>
                <a:latin typeface="Arial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057772" y="4581128"/>
            <a:ext cx="5112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 err="1" smtClean="0"/>
              <a:t>강소농</a:t>
            </a:r>
            <a:r>
              <a:rPr lang="ko-KR" altLang="en-US" sz="2000" b="1" dirty="0" smtClean="0"/>
              <a:t> 기초과정 기본교육</a:t>
            </a:r>
            <a:r>
              <a:rPr lang="en-US" altLang="ko-KR" sz="2000" b="1" dirty="0" smtClean="0"/>
              <a:t>(4h) </a:t>
            </a:r>
          </a:p>
          <a:p>
            <a:pPr algn="ctr"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과정명</a:t>
            </a:r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</a:rPr>
              <a:t>: “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고소득농업경영</a:t>
            </a:r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7473" y="3396233"/>
            <a:ext cx="2108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┗&gt; 2~8</a:t>
            </a:r>
            <a:r>
              <a:rPr lang="ko-KR" altLang="en-US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페이지</a:t>
            </a:r>
            <a:endParaRPr lang="ko-KR" alt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3004" y="3386708"/>
            <a:ext cx="1915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┗&gt; </a:t>
            </a:r>
            <a:r>
              <a:rPr lang="en-US" altLang="ko-KR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9~18</a:t>
            </a:r>
            <a:r>
              <a:rPr lang="ko-KR" altLang="en-US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페이지</a:t>
            </a:r>
            <a:endParaRPr lang="ko-KR" alt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l="60952" t="18743" r="1485" b="4199"/>
          <a:stretch/>
        </p:blipFill>
        <p:spPr>
          <a:xfrm>
            <a:off x="339551" y="800400"/>
            <a:ext cx="8370097" cy="5843275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39551" y="188640"/>
            <a:ext cx="8696945" cy="360040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9.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홈페이지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로그인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e-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러닝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e-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러닝 정규과정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(</a:t>
            </a:r>
            <a:r>
              <a:rPr lang="ko-KR" altLang="en-US" b="1" dirty="0" err="1" smtClean="0">
                <a:solidFill>
                  <a:srgbClr val="0000CC"/>
                </a:solidFill>
                <a:latin typeface="+mn-ea"/>
              </a:rPr>
              <a:t>수료증발급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)</a:t>
            </a:r>
            <a:endParaRPr lang="en-US" altLang="ko-KR" sz="1200" spc="-150" dirty="0" smtClean="0"/>
          </a:p>
        </p:txBody>
      </p:sp>
      <p:sp>
        <p:nvSpPr>
          <p:cNvPr id="6" name="직사각형 5"/>
          <p:cNvSpPr/>
          <p:nvPr/>
        </p:nvSpPr>
        <p:spPr>
          <a:xfrm>
            <a:off x="6444208" y="800400"/>
            <a:ext cx="720080" cy="287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홍길동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259632" y="1772816"/>
            <a:ext cx="864096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9" name="1/2 액자 8"/>
          <p:cNvSpPr/>
          <p:nvPr/>
        </p:nvSpPr>
        <p:spPr>
          <a:xfrm rot="13906772">
            <a:off x="2104062" y="1801427"/>
            <a:ext cx="187447" cy="59084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47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538"/>
            <a:ext cx="9144000" cy="6049334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39551" y="188640"/>
            <a:ext cx="8696945" cy="360040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10.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e-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러닝 정규과정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(</a:t>
            </a:r>
            <a:r>
              <a:rPr lang="ko-KR" altLang="en-US" b="1" dirty="0" err="1" smtClean="0">
                <a:solidFill>
                  <a:srgbClr val="0000CC"/>
                </a:solidFill>
                <a:latin typeface="+mn-ea"/>
              </a:rPr>
              <a:t>수료증발급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) 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&gt; </a:t>
            </a:r>
            <a:r>
              <a:rPr lang="ko-KR" altLang="en-US" b="1" dirty="0" err="1" smtClean="0">
                <a:solidFill>
                  <a:srgbClr val="FF0000"/>
                </a:solidFill>
                <a:latin typeface="+mn-ea"/>
              </a:rPr>
              <a:t>과정명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: 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고소득농업경영 검색</a:t>
            </a:r>
            <a:endParaRPr lang="en-US" altLang="ko-KR" sz="1200" spc="-150" dirty="0" smtClean="0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012160" y="573857"/>
            <a:ext cx="720080" cy="287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홍길동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627784" y="2636912"/>
            <a:ext cx="2376264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881844" y="2636912"/>
            <a:ext cx="1529916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9" name="1/2 액자 8"/>
          <p:cNvSpPr/>
          <p:nvPr/>
        </p:nvSpPr>
        <p:spPr>
          <a:xfrm rot="13906772">
            <a:off x="3404281" y="2165848"/>
            <a:ext cx="187447" cy="59084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4048" y="262762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/>
              <a:t>고소득농업경영</a:t>
            </a:r>
            <a:r>
              <a:rPr lang="en-US" altLang="ko-KR" dirty="0" smtClean="0"/>
              <a:t>”</a:t>
            </a:r>
            <a:r>
              <a:rPr lang="ko-KR" altLang="en-US" dirty="0" smtClean="0"/>
              <a:t> 입력 후 검색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843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1307"/>
            <a:ext cx="9144000" cy="5980436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39551" y="188640"/>
            <a:ext cx="8696945" cy="360040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11.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</a:t>
            </a:r>
            <a:r>
              <a:rPr lang="ko-KR" altLang="en-US" b="1" dirty="0" err="1" smtClean="0">
                <a:solidFill>
                  <a:srgbClr val="0000CC"/>
                </a:solidFill>
                <a:latin typeface="+mn-ea"/>
              </a:rPr>
              <a:t>과정명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: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고소득농업경영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신청가능 클릭</a:t>
            </a:r>
            <a:endParaRPr lang="en-US" altLang="ko-KR" sz="1200" spc="-150" dirty="0" smtClean="0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940152" y="894889"/>
            <a:ext cx="720080" cy="287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홍길동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496336" y="4154123"/>
            <a:ext cx="6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9" name="1/2 액자 8"/>
          <p:cNvSpPr/>
          <p:nvPr/>
        </p:nvSpPr>
        <p:spPr>
          <a:xfrm rot="13906772">
            <a:off x="7984313" y="3649913"/>
            <a:ext cx="187447" cy="59084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08304" y="4442155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신청가능 클릭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157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695"/>
            <a:ext cx="9144000" cy="6019305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39551" y="188640"/>
            <a:ext cx="8696945" cy="360040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12.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</a:t>
            </a:r>
            <a:r>
              <a:rPr lang="ko-KR" altLang="en-US" b="1" dirty="0" err="1" smtClean="0">
                <a:solidFill>
                  <a:srgbClr val="0000CC"/>
                </a:solidFill>
                <a:latin typeface="+mn-ea"/>
              </a:rPr>
              <a:t>과정명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: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고소득농업경영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신청가능 클릭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수강신청 클릭</a:t>
            </a:r>
            <a:endParaRPr lang="en-US" altLang="ko-KR" sz="1200" spc="-150" dirty="0" smtClean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692055" y="5713282"/>
            <a:ext cx="6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9" name="1/2 액자 8"/>
          <p:cNvSpPr/>
          <p:nvPr/>
        </p:nvSpPr>
        <p:spPr>
          <a:xfrm rot="13906772">
            <a:off x="8368759" y="5272850"/>
            <a:ext cx="187447" cy="59084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15808" y="600131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219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60869" t="18761" r="860" b="6960"/>
          <a:stretch/>
        </p:blipFill>
        <p:spPr>
          <a:xfrm>
            <a:off x="467544" y="1254982"/>
            <a:ext cx="8136904" cy="5374374"/>
          </a:xfrm>
          <a:prstGeom prst="rect">
            <a:avLst/>
          </a:prstGeom>
        </p:spPr>
      </p:pic>
      <p:sp>
        <p:nvSpPr>
          <p:cNvPr id="6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87523" y="188640"/>
            <a:ext cx="8696945" cy="360040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13.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</a:t>
            </a:r>
            <a:r>
              <a:rPr lang="ko-KR" altLang="en-US" b="1" dirty="0" err="1" smtClean="0">
                <a:solidFill>
                  <a:srgbClr val="0000CC"/>
                </a:solidFill>
                <a:latin typeface="+mn-ea"/>
              </a:rPr>
              <a:t>나의강의실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교육중인과정</a:t>
            </a:r>
            <a:endParaRPr lang="en-US" altLang="ko-KR" sz="1200" spc="-150" dirty="0" smtClean="0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652120" y="1254982"/>
            <a:ext cx="720080" cy="287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홍길동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771037" y="1772816"/>
            <a:ext cx="800963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318327" y="2132856"/>
            <a:ext cx="1021425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10" name="1/2 액자 9"/>
          <p:cNvSpPr/>
          <p:nvPr/>
        </p:nvSpPr>
        <p:spPr>
          <a:xfrm rot="13906772">
            <a:off x="2176070" y="2021832"/>
            <a:ext cx="187447" cy="59084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55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5802"/>
            <a:ext cx="9144000" cy="6126253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39551" y="188640"/>
            <a:ext cx="8696945" cy="360040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14.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교육중인 과정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학습하기 클릭</a:t>
            </a:r>
            <a:endParaRPr lang="en-US" altLang="ko-KR" sz="1200" spc="-150" dirty="0" smtClean="0">
              <a:solidFill>
                <a:srgbClr val="0000CC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012160" y="597622"/>
            <a:ext cx="720080" cy="287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홍길동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661688" y="3110007"/>
            <a:ext cx="661384" cy="3385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11" name="1/2 액자 10"/>
          <p:cNvSpPr/>
          <p:nvPr/>
        </p:nvSpPr>
        <p:spPr>
          <a:xfrm rot="13906772">
            <a:off x="8368759" y="2648091"/>
            <a:ext cx="187447" cy="59084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79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29" y="733217"/>
            <a:ext cx="7192120" cy="5911424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39551" y="188640"/>
            <a:ext cx="8696945" cy="360040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15.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교육중인 과정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학습하기 클릭 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&gt; </a:t>
            </a:r>
            <a:r>
              <a:rPr lang="ko-KR" altLang="en-US" b="1" dirty="0" err="1" smtClean="0">
                <a:solidFill>
                  <a:srgbClr val="FF0000"/>
                </a:solidFill>
                <a:latin typeface="+mn-ea"/>
              </a:rPr>
              <a:t>학습시작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 클릭</a:t>
            </a:r>
            <a:endParaRPr lang="en-US" altLang="ko-KR" sz="1200" spc="-150" dirty="0" smtClean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043608" y="2996952"/>
            <a:ext cx="122413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11" name="1/2 액자 10"/>
          <p:cNvSpPr/>
          <p:nvPr/>
        </p:nvSpPr>
        <p:spPr>
          <a:xfrm rot="13906772">
            <a:off x="2174020" y="2655625"/>
            <a:ext cx="187447" cy="59084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3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72533"/>
            <a:ext cx="7594486" cy="6185467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39551" y="188640"/>
            <a:ext cx="8696945" cy="360040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15.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교육중인 과정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학습하기 클릭 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&gt; </a:t>
            </a:r>
            <a:r>
              <a:rPr lang="ko-KR" altLang="en-US" b="1" dirty="0" err="1" smtClean="0">
                <a:solidFill>
                  <a:srgbClr val="FF0000"/>
                </a:solidFill>
                <a:latin typeface="+mn-ea"/>
              </a:rPr>
              <a:t>학습시작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 클릭</a:t>
            </a:r>
            <a:endParaRPr lang="en-US" altLang="ko-KR" sz="1200" spc="-150" dirty="0" smtClean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596336" y="4725144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11" name="1/2 액자 10"/>
          <p:cNvSpPr/>
          <p:nvPr/>
        </p:nvSpPr>
        <p:spPr>
          <a:xfrm rot="13906772">
            <a:off x="8219163" y="4317328"/>
            <a:ext cx="187447" cy="59084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70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92696"/>
            <a:ext cx="7192120" cy="5911424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39551" y="188640"/>
            <a:ext cx="8696945" cy="360040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15.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교육중인 과정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학습하기 수강 완료 후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시험평가</a:t>
            </a:r>
            <a:endParaRPr lang="en-US" altLang="ko-KR" sz="1200" spc="-150" dirty="0" smtClean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043607" y="3283035"/>
            <a:ext cx="122413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11" name="1/2 액자 10"/>
          <p:cNvSpPr/>
          <p:nvPr/>
        </p:nvSpPr>
        <p:spPr>
          <a:xfrm rot="13906772">
            <a:off x="2174019" y="2987610"/>
            <a:ext cx="187447" cy="59084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9551" y="3703926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강의를 다 들으신 후 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시험평가를 하셔야 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수료가 되십니다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482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528" y="1340768"/>
            <a:ext cx="3096344" cy="4104457"/>
          </a:xfrm>
          <a:ln>
            <a:noFill/>
          </a:ln>
        </p:spPr>
        <p:txBody>
          <a:bodyPr/>
          <a:lstStyle/>
          <a:p>
            <a:r>
              <a:rPr lang="ko-KR" altLang="en-US" dirty="0" smtClean="0">
                <a:latin typeface="+mn-ea"/>
              </a:rPr>
              <a:t>농촌인적자원개발센터 홈페이지</a:t>
            </a:r>
            <a:endParaRPr lang="en-US" altLang="ko-KR" dirty="0" smtClean="0">
              <a:latin typeface="+mn-ea"/>
            </a:endParaRPr>
          </a:p>
          <a:p>
            <a:r>
              <a:rPr lang="en-US" altLang="ko-KR" dirty="0" smtClean="0">
                <a:latin typeface="+mn-ea"/>
              </a:rPr>
              <a:t>(</a:t>
            </a:r>
            <a:r>
              <a:rPr lang="en-US" altLang="ko-KR" dirty="0" smtClean="0">
                <a:latin typeface="+mn-ea"/>
                <a:hlinkClick r:id="rId2"/>
              </a:rPr>
              <a:t>http://hrd.rda.go.kr</a:t>
            </a:r>
            <a:r>
              <a:rPr lang="en-US" altLang="ko-KR" dirty="0" smtClean="0">
                <a:latin typeface="+mn-ea"/>
              </a:rPr>
              <a:t>) &gt;</a:t>
            </a:r>
          </a:p>
          <a:p>
            <a:endParaRPr lang="en-US" altLang="ko-KR" dirty="0" smtClean="0">
              <a:latin typeface="+mn-ea"/>
            </a:endParaRPr>
          </a:p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① 포탈사이트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(</a:t>
            </a:r>
            <a:r>
              <a:rPr lang="ko-KR" altLang="en-US" b="1" dirty="0" err="1" smtClean="0">
                <a:solidFill>
                  <a:srgbClr val="0000CC"/>
                </a:solidFill>
                <a:latin typeface="+mn-ea"/>
              </a:rPr>
              <a:t>구글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, </a:t>
            </a:r>
            <a:r>
              <a:rPr lang="ko-KR" altLang="en-US" b="1" dirty="0" err="1" smtClean="0">
                <a:solidFill>
                  <a:srgbClr val="0000CC"/>
                </a:solidFill>
                <a:latin typeface="+mn-ea"/>
              </a:rPr>
              <a:t>네이버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다음 등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)</a:t>
            </a:r>
          </a:p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  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농촌인적자원개발센터 검색 </a:t>
            </a:r>
            <a:endParaRPr lang="en-US" altLang="ko-KR" b="1" dirty="0" smtClean="0">
              <a:solidFill>
                <a:srgbClr val="0000CC"/>
              </a:solidFill>
              <a:latin typeface="+mn-ea"/>
            </a:endParaRPr>
          </a:p>
          <a:p>
            <a:endParaRPr lang="en-US" altLang="ko-KR" dirty="0">
              <a:latin typeface="+mn-ea"/>
            </a:endParaRPr>
          </a:p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②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회원가입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버튼 클릭</a:t>
            </a:r>
            <a:endParaRPr lang="en-US" altLang="ko-KR" b="1" dirty="0" smtClean="0">
              <a:solidFill>
                <a:srgbClr val="0000CC"/>
              </a:solidFill>
              <a:latin typeface="+mn-ea"/>
            </a:endParaRPr>
          </a:p>
          <a:p>
            <a:endParaRPr lang="en-US" altLang="ko-KR" dirty="0">
              <a:latin typeface="+mn-ea"/>
            </a:endParaRPr>
          </a:p>
          <a:p>
            <a:endParaRPr lang="en-US" altLang="ko-KR" dirty="0">
              <a:latin typeface="+mn-ea"/>
            </a:endParaRPr>
          </a:p>
          <a:p>
            <a:endParaRPr lang="ko-KR" altLang="en-US" dirty="0">
              <a:latin typeface="+mn-ea"/>
            </a:endParaRPr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340768"/>
            <a:ext cx="5544616" cy="4104456"/>
          </a:xfrm>
          <a:ln>
            <a:solidFill>
              <a:srgbClr val="00B0F0"/>
            </a:solidFill>
          </a:ln>
        </p:spPr>
      </p:pic>
      <p:sp>
        <p:nvSpPr>
          <p:cNvPr id="9" name="직사각형 8"/>
          <p:cNvSpPr/>
          <p:nvPr/>
        </p:nvSpPr>
        <p:spPr>
          <a:xfrm>
            <a:off x="8055279" y="1268760"/>
            <a:ext cx="36004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16"/>
          <p:cNvGrpSpPr/>
          <p:nvPr/>
        </p:nvGrpSpPr>
        <p:grpSpPr>
          <a:xfrm>
            <a:off x="464223" y="548680"/>
            <a:ext cx="2695575" cy="537731"/>
            <a:chOff x="464223" y="548680"/>
            <a:chExt cx="2695575" cy="537731"/>
          </a:xfrm>
        </p:grpSpPr>
        <p:grpSp>
          <p:nvGrpSpPr>
            <p:cNvPr id="10" name="Group 17"/>
            <p:cNvGrpSpPr>
              <a:grpSpLocks/>
            </p:cNvGrpSpPr>
            <p:nvPr/>
          </p:nvGrpSpPr>
          <p:grpSpPr bwMode="auto">
            <a:xfrm>
              <a:off x="464223" y="548680"/>
              <a:ext cx="2695575" cy="537731"/>
              <a:chOff x="720" y="1392"/>
              <a:chExt cx="4058" cy="480"/>
            </a:xfrm>
          </p:grpSpPr>
          <p:sp>
            <p:nvSpPr>
              <p:cNvPr id="11" name="AutoShape 18"/>
              <p:cNvSpPr>
                <a:spLocks noChangeArrowheads="1"/>
              </p:cNvSpPr>
              <p:nvPr/>
            </p:nvSpPr>
            <p:spPr bwMode="ltGray">
              <a:xfrm>
                <a:off x="720" y="1392"/>
                <a:ext cx="4058" cy="480"/>
              </a:xfrm>
              <a:prstGeom prst="roundRect">
                <a:avLst>
                  <a:gd name="adj" fmla="val 17509"/>
                </a:avLst>
              </a:pr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+mj-ea"/>
                  <a:ea typeface="+mj-ea"/>
                </a:endParaRPr>
              </a:p>
            </p:txBody>
          </p:sp>
          <p:grpSp>
            <p:nvGrpSpPr>
              <p:cNvPr id="12" name="Group 19"/>
              <p:cNvGrpSpPr>
                <a:grpSpLocks/>
              </p:cNvGrpSpPr>
              <p:nvPr/>
            </p:nvGrpSpPr>
            <p:grpSpPr bwMode="auto">
              <a:xfrm>
                <a:off x="730" y="1407"/>
                <a:ext cx="4043" cy="444"/>
                <a:chOff x="744" y="1407"/>
                <a:chExt cx="3988" cy="444"/>
              </a:xfrm>
            </p:grpSpPr>
            <p:sp>
              <p:nvSpPr>
                <p:cNvPr id="13" name="AutoShape 20"/>
                <p:cNvSpPr>
                  <a:spLocks noChangeArrowheads="1"/>
                </p:cNvSpPr>
                <p:nvPr/>
              </p:nvSpPr>
              <p:spPr bwMode="ltGray">
                <a:xfrm>
                  <a:off x="744" y="1736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+mj-ea"/>
                    <a:ea typeface="+mj-ea"/>
                  </a:endParaRPr>
                </a:p>
              </p:txBody>
            </p:sp>
            <p:sp>
              <p:nvSpPr>
                <p:cNvPr id="14" name="AutoShape 21"/>
                <p:cNvSpPr>
                  <a:spLocks noChangeArrowheads="1"/>
                </p:cNvSpPr>
                <p:nvPr/>
              </p:nvSpPr>
              <p:spPr bwMode="ltGray">
                <a:xfrm>
                  <a:off x="744" y="1407"/>
                  <a:ext cx="3988" cy="11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latin typeface="+mj-ea"/>
                    <a:ea typeface="+mj-ea"/>
                  </a:endParaRPr>
                </a:p>
              </p:txBody>
            </p:sp>
          </p:grpSp>
        </p:grpSp>
        <p:sp>
          <p:nvSpPr>
            <p:cNvPr id="15" name="Text Box 22"/>
            <p:cNvSpPr txBox="1">
              <a:spLocks noChangeArrowheads="1"/>
            </p:cNvSpPr>
            <p:nvPr/>
          </p:nvSpPr>
          <p:spPr bwMode="black">
            <a:xfrm>
              <a:off x="611560" y="580618"/>
              <a:ext cx="243513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457200" indent="-457200" algn="ctr">
                <a:spcBef>
                  <a:spcPct val="50000"/>
                </a:spcBef>
                <a:buClr>
                  <a:schemeClr val="tx1"/>
                </a:buClr>
              </a:pPr>
              <a:r>
                <a:rPr lang="ko-KR" altLang="en-US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회원가입 방법</a:t>
              </a:r>
              <a:endParaRPr lang="en-US" altLang="ko-K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가입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1052736"/>
            <a:ext cx="5111750" cy="5184576"/>
          </a:xfrm>
          <a:ln>
            <a:solidFill>
              <a:srgbClr val="00B0F0"/>
            </a:solidFill>
          </a:ln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528" y="1052736"/>
            <a:ext cx="3106688" cy="4691063"/>
          </a:xfrm>
        </p:spPr>
        <p:txBody>
          <a:bodyPr/>
          <a:lstStyle/>
          <a:p>
            <a:r>
              <a:rPr lang="ko-KR" altLang="en-US" b="1" dirty="0" smtClean="0">
                <a:solidFill>
                  <a:srgbClr val="0000CC"/>
                </a:solidFill>
              </a:rPr>
              <a:t>③ </a:t>
            </a:r>
            <a:r>
              <a:rPr lang="ko-KR" altLang="en-US" b="1" dirty="0" smtClean="0">
                <a:solidFill>
                  <a:srgbClr val="FF0000"/>
                </a:solidFill>
              </a:rPr>
              <a:t>일반회원</a:t>
            </a:r>
            <a:r>
              <a:rPr lang="en-US" altLang="ko-KR" b="1" dirty="0" smtClean="0">
                <a:solidFill>
                  <a:srgbClr val="0000CC"/>
                </a:solidFill>
              </a:rPr>
              <a:t>, </a:t>
            </a:r>
            <a:r>
              <a:rPr lang="ko-KR" altLang="en-US" b="1" dirty="0" smtClean="0">
                <a:solidFill>
                  <a:srgbClr val="0000CC"/>
                </a:solidFill>
              </a:rPr>
              <a:t> 외국인 회원</a:t>
            </a:r>
            <a:r>
              <a:rPr lang="en-US" altLang="ko-KR" b="1" dirty="0" smtClean="0">
                <a:solidFill>
                  <a:srgbClr val="0000CC"/>
                </a:solidFill>
              </a:rPr>
              <a:t> </a:t>
            </a:r>
            <a:r>
              <a:rPr lang="ko-KR" altLang="en-US" b="1" dirty="0" smtClean="0">
                <a:solidFill>
                  <a:srgbClr val="0000CC"/>
                </a:solidFill>
              </a:rPr>
              <a:t>선택 클릭</a:t>
            </a:r>
            <a:endParaRPr lang="en-US" altLang="ko-KR" b="1" dirty="0" smtClean="0">
              <a:solidFill>
                <a:srgbClr val="0000CC"/>
              </a:solidFill>
            </a:endParaRPr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5508104" y="3789040"/>
            <a:ext cx="1656184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477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가입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4999" y="116632"/>
            <a:ext cx="6302157" cy="6480720"/>
          </a:xfrm>
          <a:ln>
            <a:solidFill>
              <a:srgbClr val="00B0F0"/>
            </a:solidFill>
          </a:ln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528" y="1218711"/>
            <a:ext cx="3240360" cy="4691063"/>
          </a:xfrm>
        </p:spPr>
        <p:txBody>
          <a:bodyPr/>
          <a:lstStyle/>
          <a:p>
            <a:r>
              <a:rPr lang="ko-KR" altLang="en-US" b="1" dirty="0" smtClean="0">
                <a:solidFill>
                  <a:srgbClr val="0000CC"/>
                </a:solidFill>
              </a:rPr>
              <a:t>④ 약관 체크 </a:t>
            </a:r>
            <a:r>
              <a:rPr lang="en-US" altLang="ko-KR" b="1" dirty="0" smtClean="0">
                <a:solidFill>
                  <a:srgbClr val="0000CC"/>
                </a:solidFill>
              </a:rPr>
              <a:t>&gt;</a:t>
            </a:r>
            <a:r>
              <a:rPr lang="ko-KR" altLang="en-US" b="1" dirty="0" smtClean="0">
                <a:solidFill>
                  <a:srgbClr val="0000CC"/>
                </a:solidFill>
              </a:rPr>
              <a:t> 동의 </a:t>
            </a:r>
            <a:r>
              <a:rPr lang="en-US" altLang="ko-KR" b="1" dirty="0" smtClean="0">
                <a:solidFill>
                  <a:srgbClr val="0000CC"/>
                </a:solidFill>
              </a:rPr>
              <a:t>&gt;</a:t>
            </a:r>
            <a:r>
              <a:rPr lang="ko-KR" altLang="en-US" b="1" dirty="0" smtClean="0">
                <a:solidFill>
                  <a:srgbClr val="0000CC"/>
                </a:solidFill>
              </a:rPr>
              <a:t> 클릭</a:t>
            </a:r>
            <a:endParaRPr lang="en-US" altLang="ko-KR" b="1" dirty="0" smtClean="0">
              <a:solidFill>
                <a:srgbClr val="0000CC"/>
              </a:solidFill>
            </a:endParaRPr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4932040" y="4077072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932040" y="5769260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883006" y="5874568"/>
            <a:ext cx="504056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가입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1124744"/>
            <a:ext cx="5111750" cy="5184576"/>
          </a:xfrm>
          <a:ln>
            <a:solidFill>
              <a:srgbClr val="00B0F0"/>
            </a:solidFill>
          </a:ln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67544" y="1124745"/>
            <a:ext cx="3008313" cy="504056"/>
          </a:xfrm>
        </p:spPr>
        <p:txBody>
          <a:bodyPr/>
          <a:lstStyle/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⑤ 휴대폰 본인인증 클릭</a:t>
            </a:r>
            <a:endParaRPr lang="en-US" altLang="ko-KR" b="1" dirty="0">
              <a:solidFill>
                <a:srgbClr val="0000CC"/>
              </a:solidFill>
              <a:latin typeface="+mn-ea"/>
            </a:endParaRPr>
          </a:p>
          <a:p>
            <a:pPr marL="285750" indent="-285750">
              <a:buFontTx/>
              <a:buChar char="-"/>
            </a:pPr>
            <a:endParaRPr lang="en-US" altLang="ko-KR" dirty="0" smtClean="0">
              <a:latin typeface="+mn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552220" y="4437112"/>
            <a:ext cx="75608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512" y="692696"/>
            <a:ext cx="5832648" cy="432048"/>
          </a:xfrm>
        </p:spPr>
        <p:txBody>
          <a:bodyPr/>
          <a:lstStyle/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⑥ 해당 통신사 클릭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휴대폰본인인증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문자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)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정보 입력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확인</a:t>
            </a:r>
            <a:endParaRPr lang="ko-KR" altLang="en-US" dirty="0"/>
          </a:p>
        </p:txBody>
      </p:sp>
      <p:grpSp>
        <p:nvGrpSpPr>
          <p:cNvPr id="14" name="그룹 13"/>
          <p:cNvGrpSpPr/>
          <p:nvPr/>
        </p:nvGrpSpPr>
        <p:grpSpPr>
          <a:xfrm>
            <a:off x="539551" y="1340767"/>
            <a:ext cx="4694363" cy="4040225"/>
            <a:chOff x="539551" y="1340767"/>
            <a:chExt cx="4694363" cy="4040225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1" y="1340767"/>
              <a:ext cx="4694363" cy="4040225"/>
            </a:xfrm>
            <a:prstGeom prst="rect">
              <a:avLst/>
            </a:prstGeom>
            <a:ln>
              <a:solidFill>
                <a:srgbClr val="00B0F0"/>
              </a:solidFill>
            </a:ln>
          </p:spPr>
        </p:pic>
        <p:sp>
          <p:nvSpPr>
            <p:cNvPr id="11" name="직사각형 10"/>
            <p:cNvSpPr/>
            <p:nvPr/>
          </p:nvSpPr>
          <p:spPr>
            <a:xfrm>
              <a:off x="3779912" y="2636912"/>
              <a:ext cx="720080" cy="57606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4572000" y="2636912"/>
              <a:ext cx="661914" cy="57606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3779912" y="3429000"/>
              <a:ext cx="720080" cy="57606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4572000" y="3429000"/>
              <a:ext cx="661914" cy="57606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05582" y="4293095"/>
              <a:ext cx="3560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86674" y="1988840"/>
              <a:ext cx="3560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5508104" y="1348444"/>
            <a:ext cx="2656136" cy="4032549"/>
            <a:chOff x="5652120" y="1348444"/>
            <a:chExt cx="2656136" cy="4032549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120" y="1348444"/>
              <a:ext cx="2656136" cy="4032549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023536" y="1844824"/>
              <a:ext cx="1076855" cy="28803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652233" y="1692261"/>
              <a:ext cx="3560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443963" y="1482624"/>
            <a:ext cx="3016469" cy="27699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</a:rPr>
              <a:t>앱 말고 ★</a:t>
            </a:r>
            <a:r>
              <a:rPr lang="ko-KR" altLang="en-US" b="1" dirty="0" smtClean="0">
                <a:solidFill>
                  <a:srgbClr val="FFFF00"/>
                </a:solidFill>
              </a:rPr>
              <a:t>문자</a:t>
            </a:r>
            <a:r>
              <a:rPr lang="ko-KR" altLang="en-US" b="1" dirty="0" smtClean="0">
                <a:solidFill>
                  <a:schemeClr val="bg1"/>
                </a:solidFill>
              </a:rPr>
              <a:t>★ 본인인증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6607" y="2038363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통신사 선택</a:t>
            </a:r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2944762" y="4662427"/>
            <a:ext cx="835150" cy="4227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곱셈 기호 5"/>
          <p:cNvSpPr/>
          <p:nvPr/>
        </p:nvSpPr>
        <p:spPr>
          <a:xfrm>
            <a:off x="6179609" y="1759623"/>
            <a:ext cx="208025" cy="432048"/>
          </a:xfrm>
          <a:prstGeom prst="mathMultiply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가입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908720"/>
            <a:ext cx="5111750" cy="5332012"/>
          </a:xfrm>
          <a:ln>
            <a:solidFill>
              <a:srgbClr val="00B0F0"/>
            </a:solidFill>
          </a:ln>
        </p:spPr>
      </p:pic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931044"/>
            <a:ext cx="3008313" cy="530626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⑦ 개인정보 입력 화면</a:t>
            </a:r>
            <a:endParaRPr lang="en-US" altLang="ko-KR" b="1" dirty="0">
              <a:solidFill>
                <a:srgbClr val="0000CC"/>
              </a:solidFill>
              <a:latin typeface="+mn-ea"/>
            </a:endParaRPr>
          </a:p>
          <a:p>
            <a:r>
              <a:rPr lang="ko-KR" altLang="en-US" dirty="0" smtClean="0"/>
              <a:t> ▶ 통합회원가입 정보 입력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확인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sz="1200" b="1" dirty="0" smtClean="0"/>
              <a:t> </a:t>
            </a:r>
            <a:r>
              <a:rPr lang="en-US" altLang="ko-KR" sz="1200" b="1" dirty="0" smtClean="0">
                <a:solidFill>
                  <a:srgbClr val="0070C0"/>
                </a:solidFill>
              </a:rPr>
              <a:t>* </a:t>
            </a:r>
            <a:r>
              <a:rPr lang="ko-KR" altLang="en-US" sz="1200" b="1" dirty="0" smtClean="0">
                <a:solidFill>
                  <a:srgbClr val="0070C0"/>
                </a:solidFill>
              </a:rPr>
              <a:t>회원가입 중 발생되는 오류사항은</a:t>
            </a:r>
            <a:endParaRPr lang="en-US" altLang="ko-KR" sz="1200" b="1" dirty="0" smtClean="0">
              <a:solidFill>
                <a:srgbClr val="0070C0"/>
              </a:solidFill>
            </a:endParaRPr>
          </a:p>
          <a:p>
            <a:r>
              <a:rPr lang="en-US" altLang="ko-KR" sz="1200" b="1" dirty="0">
                <a:solidFill>
                  <a:srgbClr val="0070C0"/>
                </a:solidFill>
              </a:rPr>
              <a:t> </a:t>
            </a:r>
            <a:r>
              <a:rPr lang="en-US" altLang="ko-KR" sz="1200" b="1" dirty="0" smtClean="0">
                <a:solidFill>
                  <a:srgbClr val="0070C0"/>
                </a:solidFill>
              </a:rPr>
              <a:t>  </a:t>
            </a:r>
            <a:r>
              <a:rPr lang="ko-KR" altLang="en-US" sz="1200" b="1" dirty="0" smtClean="0">
                <a:solidFill>
                  <a:srgbClr val="0070C0"/>
                </a:solidFill>
              </a:rPr>
              <a:t> </a:t>
            </a:r>
            <a:r>
              <a:rPr lang="en-US" altLang="ko-KR" sz="1200" b="1" dirty="0" smtClean="0">
                <a:solidFill>
                  <a:srgbClr val="0070C0"/>
                </a:solidFill>
              </a:rPr>
              <a:t>063-238-1472 </a:t>
            </a:r>
            <a:r>
              <a:rPr lang="ko-KR" altLang="en-US" sz="1200" b="1" dirty="0" smtClean="0">
                <a:solidFill>
                  <a:srgbClr val="0070C0"/>
                </a:solidFill>
              </a:rPr>
              <a:t>로 문의</a:t>
            </a:r>
            <a:endParaRPr lang="en-US" altLang="ko-KR" sz="1200" b="1" dirty="0" smtClean="0">
              <a:solidFill>
                <a:srgbClr val="0070C0"/>
              </a:solidFill>
            </a:endParaRPr>
          </a:p>
          <a:p>
            <a:pPr marL="285750" indent="-285750">
              <a:buFontTx/>
              <a:buChar char="-"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32656"/>
            <a:ext cx="3008313" cy="5793507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⑧ 홈페이지 로그인 후 </a:t>
            </a:r>
            <a:endParaRPr lang="en-US" altLang="ko-KR" b="1" dirty="0">
              <a:solidFill>
                <a:srgbClr val="0000CC"/>
              </a:solidFill>
              <a:latin typeface="+mn-ea"/>
            </a:endParaRPr>
          </a:p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   </a:t>
            </a:r>
            <a:r>
              <a:rPr lang="ko-KR" altLang="en-US" b="1" dirty="0" err="1" smtClean="0">
                <a:solidFill>
                  <a:srgbClr val="0000CC"/>
                </a:solidFill>
                <a:latin typeface="+mn-ea"/>
              </a:rPr>
              <a:t>회원구분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err="1" smtClean="0">
                <a:solidFill>
                  <a:srgbClr val="FF0000"/>
                </a:solidFill>
                <a:latin typeface="+mn-ea"/>
              </a:rPr>
              <a:t>일반인선택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</a:t>
            </a:r>
          </a:p>
          <a:p>
            <a:r>
              <a:rPr lang="en-US" altLang="ko-KR" b="1" dirty="0">
                <a:solidFill>
                  <a:srgbClr val="0000CC"/>
                </a:solidFill>
                <a:latin typeface="+mn-ea"/>
              </a:rPr>
              <a:t>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       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개인상세정보 입력 </a:t>
            </a:r>
            <a:r>
              <a:rPr lang="en-US" altLang="ko-KR" b="1" dirty="0" smtClean="0">
                <a:solidFill>
                  <a:srgbClr val="0000CC"/>
                </a:solidFill>
                <a:latin typeface="+mn-ea"/>
              </a:rPr>
              <a:t>&gt; </a:t>
            </a:r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저장</a:t>
            </a:r>
            <a:endParaRPr lang="en-US" altLang="ko-KR" b="1" dirty="0" smtClean="0">
              <a:solidFill>
                <a:srgbClr val="0000CC"/>
              </a:solidFill>
              <a:latin typeface="+mn-ea"/>
            </a:endParaRPr>
          </a:p>
          <a:p>
            <a:endParaRPr lang="en-US" altLang="ko-KR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553428" y="348790"/>
            <a:ext cx="5184576" cy="338554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▶ </a:t>
            </a:r>
            <a:r>
              <a:rPr lang="ko-KR" altLang="en-US" sz="1400" b="1" dirty="0" smtClean="0"/>
              <a:t>홈페이지 로그인 </a:t>
            </a:r>
            <a:r>
              <a:rPr lang="en-US" altLang="ko-KR" sz="1400" b="1" dirty="0" smtClean="0"/>
              <a:t>&gt; </a:t>
            </a:r>
            <a:r>
              <a:rPr lang="ko-KR" altLang="en-US" sz="1400" b="1" dirty="0" err="1" smtClean="0"/>
              <a:t>마이페이지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&gt; </a:t>
            </a:r>
            <a:r>
              <a:rPr lang="ko-KR" altLang="en-US" sz="1400" b="1" dirty="0" smtClean="0"/>
              <a:t>교육관련정보 입력</a:t>
            </a:r>
            <a:endParaRPr lang="ko-KR" altLang="en-US" sz="1400" b="1" dirty="0"/>
          </a:p>
        </p:txBody>
      </p:sp>
      <p:grpSp>
        <p:nvGrpSpPr>
          <p:cNvPr id="5" name="그룹 4"/>
          <p:cNvGrpSpPr/>
          <p:nvPr/>
        </p:nvGrpSpPr>
        <p:grpSpPr>
          <a:xfrm>
            <a:off x="3606946" y="767556"/>
            <a:ext cx="5146263" cy="5345684"/>
            <a:chOff x="3602201" y="764704"/>
            <a:chExt cx="5146263" cy="5345684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2201" y="764704"/>
              <a:ext cx="5146263" cy="5345684"/>
            </a:xfrm>
            <a:prstGeom prst="rect">
              <a:avLst/>
            </a:prstGeom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</p:pic>
        <p:sp>
          <p:nvSpPr>
            <p:cNvPr id="3" name="직사각형 2"/>
            <p:cNvSpPr/>
            <p:nvPr/>
          </p:nvSpPr>
          <p:spPr>
            <a:xfrm>
              <a:off x="6948264" y="1196752"/>
              <a:ext cx="432048" cy="36004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1/2 액자 5"/>
          <p:cNvSpPr/>
          <p:nvPr/>
        </p:nvSpPr>
        <p:spPr>
          <a:xfrm rot="13906772">
            <a:off x="7118485" y="739231"/>
            <a:ext cx="187447" cy="59084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39551" y="188640"/>
            <a:ext cx="8696945" cy="360040"/>
          </a:xfrm>
          <a:ln>
            <a:solidFill>
              <a:srgbClr val="00B0F0"/>
            </a:solidFill>
          </a:ln>
        </p:spPr>
        <p:txBody>
          <a:bodyPr/>
          <a:lstStyle/>
          <a:p>
            <a:r>
              <a:rPr lang="ko-KR" altLang="en-US" b="1" dirty="0" smtClean="0">
                <a:solidFill>
                  <a:srgbClr val="0000CC"/>
                </a:solidFill>
                <a:latin typeface="+mn-ea"/>
              </a:rPr>
              <a:t>⑧ 홈페이지 로그인</a:t>
            </a:r>
            <a:endParaRPr lang="en-US" altLang="ko-KR" sz="1200" spc="-150" dirty="0" smtClean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51" y="620688"/>
            <a:ext cx="8696945" cy="628680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5580112" y="620688"/>
            <a:ext cx="504056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sp>
        <p:nvSpPr>
          <p:cNvPr id="6" name="1/2 액자 5"/>
          <p:cNvSpPr/>
          <p:nvPr/>
        </p:nvSpPr>
        <p:spPr>
          <a:xfrm rot="13906772">
            <a:off x="5920487" y="149624"/>
            <a:ext cx="187447" cy="59084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66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254</Words>
  <Application>Microsoft Office PowerPoint</Application>
  <PresentationFormat>화면 슬라이드 쇼(4:3)</PresentationFormat>
  <Paragraphs>54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3" baseType="lpstr">
      <vt:lpstr>HY수평선B</vt:lpstr>
      <vt:lpstr>굴림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농촌인적자원개발센터</dc:title>
  <dc:creator>X-note</dc:creator>
  <cp:lastModifiedBy>user</cp:lastModifiedBy>
  <cp:revision>42</cp:revision>
  <cp:lastPrinted>2017-02-17T05:31:26Z</cp:lastPrinted>
  <dcterms:created xsi:type="dcterms:W3CDTF">2015-05-10T13:31:06Z</dcterms:created>
  <dcterms:modified xsi:type="dcterms:W3CDTF">2020-04-20T02:25:26Z</dcterms:modified>
</cp:coreProperties>
</file>