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606" r:id="rId2"/>
    <p:sldId id="893" r:id="rId3"/>
    <p:sldId id="909" r:id="rId4"/>
    <p:sldId id="910" r:id="rId5"/>
    <p:sldId id="911" r:id="rId6"/>
    <p:sldId id="912" r:id="rId7"/>
    <p:sldId id="914" r:id="rId8"/>
    <p:sldId id="913" r:id="rId9"/>
    <p:sldId id="915" r:id="rId10"/>
    <p:sldId id="916" r:id="rId11"/>
    <p:sldId id="917" r:id="rId12"/>
    <p:sldId id="918" r:id="rId13"/>
    <p:sldId id="920" r:id="rId14"/>
    <p:sldId id="919" r:id="rId15"/>
    <p:sldId id="921" r:id="rId16"/>
    <p:sldId id="923" r:id="rId17"/>
    <p:sldId id="924" r:id="rId18"/>
    <p:sldId id="925" r:id="rId19"/>
    <p:sldId id="927" r:id="rId20"/>
    <p:sldId id="926" r:id="rId21"/>
    <p:sldId id="928" r:id="rId22"/>
  </p:sldIdLst>
  <p:sldSz cx="9906000" cy="6858000" type="A4"/>
  <p:notesSz cx="6797675" cy="9926638"/>
  <p:defaultTextStyle>
    <a:defPPr>
      <a:defRPr lang="ko-KR"/>
    </a:defPPr>
    <a:lvl1pPr marL="0" algn="l" defTabSz="839694" rtl="0" eaLnBrk="1" latinLnBrk="1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847" algn="l" defTabSz="839694" rtl="0" eaLnBrk="1" latinLnBrk="1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694" algn="l" defTabSz="839694" rtl="0" eaLnBrk="1" latinLnBrk="1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540" algn="l" defTabSz="839694" rtl="0" eaLnBrk="1" latinLnBrk="1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387" algn="l" defTabSz="839694" rtl="0" eaLnBrk="1" latinLnBrk="1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234" algn="l" defTabSz="839694" rtl="0" eaLnBrk="1" latinLnBrk="1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081" algn="l" defTabSz="839694" rtl="0" eaLnBrk="1" latinLnBrk="1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8927" algn="l" defTabSz="839694" rtl="0" eaLnBrk="1" latinLnBrk="1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8774" algn="l" defTabSz="839694" rtl="0" eaLnBrk="1" latinLnBrk="1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2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  <p15:guide id="4" orient="horz" pos="3113" userDrawn="1">
          <p15:clr>
            <a:srgbClr val="A4A3A4"/>
          </p15:clr>
        </p15:guide>
        <p15:guide id="5" pos="2984" userDrawn="1">
          <p15:clr>
            <a:srgbClr val="A4A3A4"/>
          </p15:clr>
        </p15:guide>
        <p15:guide id="6" pos="262" userDrawn="1">
          <p15:clr>
            <a:srgbClr val="A4A3A4"/>
          </p15:clr>
        </p15:guide>
        <p15:guide id="7" pos="5978" userDrawn="1">
          <p15:clr>
            <a:srgbClr val="A4A3A4"/>
          </p15:clr>
        </p15:guide>
        <p15:guide id="8" orient="horz" pos="1434" userDrawn="1">
          <p15:clr>
            <a:srgbClr val="A4A3A4"/>
          </p15:clr>
        </p15:guide>
        <p15:guide id="9" orient="horz" pos="845" userDrawn="1">
          <p15:clr>
            <a:srgbClr val="A4A3A4"/>
          </p15:clr>
        </p15:guide>
        <p15:guide id="10" orient="horz" pos="2069" userDrawn="1">
          <p15:clr>
            <a:srgbClr val="A4A3A4"/>
          </p15:clr>
        </p15:guide>
        <p15:guide id="11" pos="1941" userDrawn="1">
          <p15:clr>
            <a:srgbClr val="A4A3A4"/>
          </p15:clr>
        </p15:guide>
        <p15:guide id="12" pos="5252" userDrawn="1">
          <p15:clr>
            <a:srgbClr val="A4A3A4"/>
          </p15:clr>
        </p15:guide>
        <p15:guide id="13" pos="724" userDrawn="1">
          <p15:clr>
            <a:srgbClr val="A4A3A4"/>
          </p15:clr>
        </p15:guide>
        <p15:guide id="14" orient="horz" pos="2160">
          <p15:clr>
            <a:srgbClr val="A4A3A4"/>
          </p15:clr>
        </p15:guide>
        <p15:guide id="15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416" y="102"/>
      </p:cViewPr>
      <p:guideLst>
        <p:guide orient="horz" pos="3022"/>
        <p:guide orient="horz" pos="3702"/>
        <p:guide orient="horz" pos="3113"/>
        <p:guide pos="2984"/>
        <p:guide pos="262"/>
        <p:guide pos="5978"/>
        <p:guide orient="horz" pos="1434"/>
        <p:guide orient="horz" pos="845"/>
        <p:guide orient="horz" pos="2069"/>
        <p:guide pos="1941"/>
        <p:guide pos="5252"/>
        <p:guide pos="724"/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80" Type="http://schemas.microsoft.com/office/2015/10/relationships/revisionInfo" Target="NUL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189" cy="497591"/>
          </a:xfrm>
          <a:prstGeom prst="rect">
            <a:avLst/>
          </a:prstGeom>
        </p:spPr>
        <p:txBody>
          <a:bodyPr vert="horz" lIns="91013" tIns="45506" rIns="91013" bIns="4550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900" y="2"/>
            <a:ext cx="2946189" cy="497591"/>
          </a:xfrm>
          <a:prstGeom prst="rect">
            <a:avLst/>
          </a:prstGeom>
        </p:spPr>
        <p:txBody>
          <a:bodyPr vert="horz" lIns="91013" tIns="45506" rIns="91013" bIns="45506" rtlCol="0"/>
          <a:lstStyle>
            <a:lvl1pPr algn="r">
              <a:defRPr sz="1200"/>
            </a:lvl1pPr>
          </a:lstStyle>
          <a:p>
            <a:fld id="{240BF897-585C-48A4-B48B-9A33717248D0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9047"/>
            <a:ext cx="2946189" cy="497591"/>
          </a:xfrm>
          <a:prstGeom prst="rect">
            <a:avLst/>
          </a:prstGeom>
        </p:spPr>
        <p:txBody>
          <a:bodyPr vert="horz" lIns="91013" tIns="45506" rIns="91013" bIns="4550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900" y="9429047"/>
            <a:ext cx="2946189" cy="497591"/>
          </a:xfrm>
          <a:prstGeom prst="rect">
            <a:avLst/>
          </a:prstGeom>
        </p:spPr>
        <p:txBody>
          <a:bodyPr vert="horz" lIns="91013" tIns="45506" rIns="91013" bIns="45506" rtlCol="0" anchor="b"/>
          <a:lstStyle>
            <a:lvl1pPr algn="r">
              <a:defRPr sz="1200"/>
            </a:lvl1pPr>
          </a:lstStyle>
          <a:p>
            <a:fld id="{83578BAB-0DD0-4759-BE6F-616B8778C0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381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5660" cy="496333"/>
          </a:xfrm>
          <a:prstGeom prst="rect">
            <a:avLst/>
          </a:prstGeom>
        </p:spPr>
        <p:txBody>
          <a:bodyPr vert="horz" lIns="92088" tIns="46044" rIns="92088" bIns="46044" rtlCol="0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60" cy="496333"/>
          </a:xfrm>
          <a:prstGeom prst="rect">
            <a:avLst/>
          </a:prstGeom>
        </p:spPr>
        <p:txBody>
          <a:bodyPr vert="horz" lIns="92088" tIns="46044" rIns="92088" bIns="46044" rtlCol="0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F7540EFA-5C03-44D5-8B23-9357FB4ABB92}" type="datetimeFigureOut">
              <a:rPr lang="ko-KR" altLang="en-US" smtClean="0"/>
              <a:pPr/>
              <a:t>2020-03-26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7210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8" tIns="46044" rIns="92088" bIns="46044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9" y="4715156"/>
            <a:ext cx="5438140" cy="4466987"/>
          </a:xfrm>
          <a:prstGeom prst="rect">
            <a:avLst/>
          </a:prstGeom>
        </p:spPr>
        <p:txBody>
          <a:bodyPr vert="horz" lIns="92088" tIns="46044" rIns="92088" bIns="46044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6" y="9428584"/>
            <a:ext cx="2945660" cy="496333"/>
          </a:xfrm>
          <a:prstGeom prst="rect">
            <a:avLst/>
          </a:prstGeom>
        </p:spPr>
        <p:txBody>
          <a:bodyPr vert="horz" lIns="92088" tIns="46044" rIns="92088" bIns="46044" rtlCol="0" anchor="b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60" cy="496333"/>
          </a:xfrm>
          <a:prstGeom prst="rect">
            <a:avLst/>
          </a:prstGeom>
        </p:spPr>
        <p:txBody>
          <a:bodyPr vert="horz" lIns="92088" tIns="46044" rIns="92088" bIns="46044" rtlCol="0" anchor="b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31A0695A-FBB0-427A-9F87-EB6854A1115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8559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39694" rtl="0" eaLnBrk="1" latinLnBrk="1" hangingPunct="1">
      <a:defRPr sz="1102" kern="1200">
        <a:solidFill>
          <a:schemeClr val="tx1"/>
        </a:solidFill>
        <a:latin typeface="+mn-lt"/>
        <a:ea typeface="+mn-ea"/>
        <a:cs typeface="+mn-cs"/>
      </a:defRPr>
    </a:lvl1pPr>
    <a:lvl2pPr marL="419847" algn="l" defTabSz="839694" rtl="0" eaLnBrk="1" latinLnBrk="1" hangingPunct="1">
      <a:defRPr sz="1102" kern="1200">
        <a:solidFill>
          <a:schemeClr val="tx1"/>
        </a:solidFill>
        <a:latin typeface="+mn-lt"/>
        <a:ea typeface="+mn-ea"/>
        <a:cs typeface="+mn-cs"/>
      </a:defRPr>
    </a:lvl2pPr>
    <a:lvl3pPr marL="839694" algn="l" defTabSz="839694" rtl="0" eaLnBrk="1" latinLnBrk="1" hangingPunct="1">
      <a:defRPr sz="1102" kern="1200">
        <a:solidFill>
          <a:schemeClr val="tx1"/>
        </a:solidFill>
        <a:latin typeface="+mn-lt"/>
        <a:ea typeface="+mn-ea"/>
        <a:cs typeface="+mn-cs"/>
      </a:defRPr>
    </a:lvl3pPr>
    <a:lvl4pPr marL="1259540" algn="l" defTabSz="839694" rtl="0" eaLnBrk="1" latinLnBrk="1" hangingPunct="1">
      <a:defRPr sz="1102" kern="1200">
        <a:solidFill>
          <a:schemeClr val="tx1"/>
        </a:solidFill>
        <a:latin typeface="+mn-lt"/>
        <a:ea typeface="+mn-ea"/>
        <a:cs typeface="+mn-cs"/>
      </a:defRPr>
    </a:lvl4pPr>
    <a:lvl5pPr marL="1679387" algn="l" defTabSz="839694" rtl="0" eaLnBrk="1" latinLnBrk="1" hangingPunct="1">
      <a:defRPr sz="1102" kern="1200">
        <a:solidFill>
          <a:schemeClr val="tx1"/>
        </a:solidFill>
        <a:latin typeface="+mn-lt"/>
        <a:ea typeface="+mn-ea"/>
        <a:cs typeface="+mn-cs"/>
      </a:defRPr>
    </a:lvl5pPr>
    <a:lvl6pPr marL="2099234" algn="l" defTabSz="839694" rtl="0" eaLnBrk="1" latinLnBrk="1" hangingPunct="1">
      <a:defRPr sz="1102" kern="1200">
        <a:solidFill>
          <a:schemeClr val="tx1"/>
        </a:solidFill>
        <a:latin typeface="+mn-lt"/>
        <a:ea typeface="+mn-ea"/>
        <a:cs typeface="+mn-cs"/>
      </a:defRPr>
    </a:lvl6pPr>
    <a:lvl7pPr marL="2519081" algn="l" defTabSz="839694" rtl="0" eaLnBrk="1" latinLnBrk="1" hangingPunct="1">
      <a:defRPr sz="1102" kern="1200">
        <a:solidFill>
          <a:schemeClr val="tx1"/>
        </a:solidFill>
        <a:latin typeface="+mn-lt"/>
        <a:ea typeface="+mn-ea"/>
        <a:cs typeface="+mn-cs"/>
      </a:defRPr>
    </a:lvl7pPr>
    <a:lvl8pPr marL="2938927" algn="l" defTabSz="839694" rtl="0" eaLnBrk="1" latinLnBrk="1" hangingPunct="1">
      <a:defRPr sz="1102" kern="1200">
        <a:solidFill>
          <a:schemeClr val="tx1"/>
        </a:solidFill>
        <a:latin typeface="+mn-lt"/>
        <a:ea typeface="+mn-ea"/>
        <a:cs typeface="+mn-cs"/>
      </a:defRPr>
    </a:lvl8pPr>
    <a:lvl9pPr marL="3358774" algn="l" defTabSz="839694" rtl="0" eaLnBrk="1" latinLnBrk="1" hangingPunct="1">
      <a:defRPr sz="11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30625">
              <a:defRPr/>
            </a:pPr>
            <a:r>
              <a:rPr lang="ko-KR" altLang="en-US" dirty="0" err="1" smtClean="0"/>
              <a:t>보고순서는</a:t>
            </a:r>
            <a:r>
              <a:rPr lang="ko-KR" altLang="en-US" dirty="0" smtClean="0"/>
              <a:t> 사업 개요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시스템 구성방안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구축방안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관리방안 순으로 진행하겠습니다</a:t>
            </a:r>
            <a:r>
              <a:rPr lang="en-US" altLang="ko-KR" baseline="0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9707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695A-FBB0-427A-9F87-EB6854A1115D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036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swdev\Desktop\양윤석 자료\축산과학\목차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4763"/>
            <a:ext cx="9910763" cy="686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직사각형 8"/>
          <p:cNvSpPr/>
          <p:nvPr userDrawn="1"/>
        </p:nvSpPr>
        <p:spPr>
          <a:xfrm>
            <a:off x="-9525" y="3140167"/>
            <a:ext cx="9918700" cy="432853"/>
          </a:xfrm>
          <a:prstGeom prst="rect">
            <a:avLst/>
          </a:prstGeom>
          <a:solidFill>
            <a:srgbClr val="0081D2"/>
          </a:solidFill>
          <a:ln>
            <a:solidFill>
              <a:srgbClr val="0081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ctr"/>
            <a:endParaRPr lang="ko-KR" altLang="en-US" sz="1499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1351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8481393" y="6449510"/>
            <a:ext cx="864096" cy="237099"/>
          </a:xfrm>
          <a:prstGeom prst="rect">
            <a:avLst/>
          </a:prstGeom>
          <a:noFill/>
        </p:spPr>
        <p:txBody>
          <a:bodyPr wrap="squar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ctr"/>
            <a:r>
              <a:rPr lang="en-US" altLang="ko-KR" sz="9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fld id="{B297AA75-5375-42DA-B546-1CC3A2A4FBE8}" type="slidenum">
              <a:rPr lang="ko-KR" altLang="en-US" sz="98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/>
              <a:t>‹#›</a:t>
            </a:fld>
            <a:r>
              <a:rPr lang="ko-KR" altLang="en-US" sz="98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8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/20 -</a:t>
            </a:r>
            <a:endParaRPr lang="ko-KR" altLang="en-US" sz="980" b="1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9906000" cy="1125042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454" tIns="42727" rIns="85454" bIns="42727" spcCol="0" rtlCol="0" anchor="ctr"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ctr"/>
            <a:endParaRPr lang="ko-KR" altLang="en-US" sz="3329" dirty="0">
              <a:solidFill>
                <a:srgbClr val="032E5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272350" y="1127917"/>
            <a:ext cx="9252000" cy="29125"/>
          </a:xfrm>
          <a:prstGeom prst="rect">
            <a:avLst/>
          </a:prstGeom>
          <a:solidFill>
            <a:srgbClr val="0071C0"/>
          </a:solidFill>
        </p:spPr>
        <p:txBody>
          <a:bodyPr wrap="none">
            <a:noAutofit/>
          </a:bodyPr>
          <a:lstStyle>
            <a:defPPr>
              <a:defRPr lang="ko-KR"/>
            </a:defPPr>
            <a:lvl1pPr>
              <a:lnSpc>
                <a:spcPct val="115000"/>
              </a:lnSpc>
              <a:defRPr sz="360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뫼비우스 Bold" panose="02000500000000000000" pitchFamily="2" charset="-127"/>
                <a:ea typeface="뫼비우스 Bold" panose="02000500000000000000" pitchFamily="2" charset="-127"/>
                <a:cs typeface="JBold" panose="02020603020101020101" pitchFamily="18" charset="-127"/>
              </a:defRPr>
            </a:lvl1pPr>
          </a:lstStyle>
          <a:p>
            <a:pPr>
              <a:lnSpc>
                <a:spcPct val="100000"/>
              </a:lnSpc>
            </a:pPr>
            <a:endParaRPr lang="ko-KR" altLang="en-US" sz="1600" spc="-8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24861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19CF-305D-4996-BEA7-1CF95977B616}" type="datetime1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5F86E-1D43-48EC-B8C5-485F903E34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46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6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0592" y="2254562"/>
            <a:ext cx="7359643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l">
              <a:spcAft>
                <a:spcPts val="544"/>
              </a:spcAft>
              <a:buClr>
                <a:prstClr val="black">
                  <a:lumMod val="50000"/>
                  <a:lumOff val="50000"/>
                </a:prstClr>
              </a:buClr>
              <a:buSzPct val="80000"/>
            </a:pPr>
            <a:r>
              <a:rPr lang="ko-KR" altLang="en-US" sz="4000" b="1" spc="-91" dirty="0" smtClean="0">
                <a:ln>
                  <a:solidFill>
                    <a:srgbClr val="4F81BD">
                      <a:lumMod val="40000"/>
                      <a:lumOff val="60000"/>
                      <a:alpha val="0"/>
                    </a:srgb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배</a:t>
            </a:r>
            <a:r>
              <a:rPr lang="ko-KR" altLang="en-US" sz="4000" b="1" spc="-91" dirty="0" smtClean="0">
                <a:ln>
                  <a:solidFill>
                    <a:srgbClr val="4F81BD">
                      <a:lumMod val="40000"/>
                      <a:lumOff val="60000"/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생육초기 안정 결실 관리 기술</a:t>
            </a: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840" y="5517231"/>
            <a:ext cx="2425137" cy="57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425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5297378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5.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기상재해에 따른 인공수분 요령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37437" y="1340768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바 </a:t>
              </a: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람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04528" y="1865293"/>
            <a:ext cx="9001000" cy="915635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안정적인 결실확보를 위해 과수원의 방풍 대책 필요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바람이 강하고 온도가 높으면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주두가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건조하게 되어 화분 부착과 발아율이 나빠짐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32520" y="2852936"/>
            <a:ext cx="8348011" cy="474691"/>
            <a:chOff x="709445" y="2348879"/>
            <a:chExt cx="8348011" cy="474691"/>
          </a:xfrm>
        </p:grpSpPr>
        <p:grpSp>
          <p:nvGrpSpPr>
            <p:cNvPr id="12" name="그룹 11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14" name="직사각형 1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화분 관리 요령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560512" y="3411865"/>
            <a:ext cx="9001000" cy="3185487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저온상태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지속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수분 후 강우 발생 등 악조건에서는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화분의질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발아율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이 중요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수분수로부터 가지를 절단할 경우에는 개화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7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일 전부터 실시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꽃가루를 채취한 후 저온상태에서 보관하고 과수원에 가지고 나올 때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6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6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</a:t>
            </a:r>
            <a:r>
              <a:rPr kumimoji="1" lang="en-US" altLang="ko-KR" sz="14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6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쿨러박스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아이스박스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를 사용하여 높은 온도에 방치하지 않도록 주의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중국산 꽃가루를 이용할 경우 가습처리를 실시한 후 품종과 발아율에 따라 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6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6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 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증량을 하여 사용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좋은 꽃가루를 많이 얻기 위해서는 수분수의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식재가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필수적임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8547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2817532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6</a:t>
            </a:r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. </a:t>
            </a:r>
            <a:r>
              <a:rPr lang="ko-KR" altLang="en-US" sz="2800" spc="-150" dirty="0" err="1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착과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불량 원인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개화기 강우와 저온에 의한 화분관 신장 불량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76536" y="1988840"/>
            <a:ext cx="9001000" cy="1461939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강우로 인한 암술의 화분 소실과 저온에 의한 발아 지연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개화와 수정기간 동안 낮은 기온이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(15℃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이하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)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지속되어 화분 발아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화분관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 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신장이 장기간 억제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52600" y="5337248"/>
            <a:ext cx="324036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정상과와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낙과 과실의 종자 발육상태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33329" y="5733256"/>
            <a:ext cx="5040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ko-KR" sz="16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* </a:t>
            </a:r>
            <a:r>
              <a:rPr kumimoji="1" lang="ko-KR" altLang="en-US" sz="16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정상적인 화분 발아 및 화분관 신장 온도 </a:t>
            </a:r>
            <a:r>
              <a:rPr kumimoji="1" lang="en-US" altLang="ko-KR" sz="16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 15~28℃</a:t>
            </a:r>
            <a:r>
              <a:rPr kumimoji="1" lang="en-US" altLang="ko-KR" sz="16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,</a:t>
            </a:r>
          </a:p>
          <a:p>
            <a:r>
              <a:rPr kumimoji="1" lang="en-US" altLang="ko-KR" sz="16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6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</a:t>
            </a:r>
            <a:r>
              <a:rPr kumimoji="1" lang="en-US" altLang="ko-KR" sz="16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7℃ </a:t>
            </a:r>
            <a:r>
              <a:rPr kumimoji="1" lang="ko-KR" altLang="en-US" sz="16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이하 정지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226" y="2924944"/>
            <a:ext cx="2819400" cy="36957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96" y="3523622"/>
            <a:ext cx="477202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6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2817532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6</a:t>
            </a:r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. </a:t>
            </a:r>
            <a:r>
              <a:rPr lang="ko-KR" altLang="en-US" sz="2800" spc="-150" dirty="0" err="1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착과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불량 원인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수분수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 품종 비율이  낮음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76536" y="1954560"/>
            <a:ext cx="9001000" cy="915635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수분수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비율이 낮아 기상이상 조건에서의 대응능력 한계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*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수분수를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30%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이상 확보한 농가는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착과가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비교적 양호 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36776" y="6418203"/>
            <a:ext cx="3672408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꽃가루 증량 수준별 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주두에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부착된 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화분수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4528" y="2924944"/>
            <a:ext cx="8348011" cy="474691"/>
            <a:chOff x="709445" y="2348879"/>
            <a:chExt cx="8348011" cy="474691"/>
          </a:xfrm>
        </p:grpSpPr>
        <p:grpSp>
          <p:nvGrpSpPr>
            <p:cNvPr id="12" name="그룹 11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14" name="직사각형 1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증량제의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과다 사용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771619" y="3466728"/>
            <a:ext cx="9001000" cy="1415772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발아율이 낮은 화분에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증량제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석송자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등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를 과다 증량한 경우 암술에 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 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부착된 화분수가 적어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착과율이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현저히 감소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*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화분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발아율별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적정 희석배수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: 70%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이상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(5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배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), 50~60%(3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배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), 40%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미만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무증량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992" y="4989057"/>
            <a:ext cx="513397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3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5058530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7. </a:t>
            </a:r>
            <a:r>
              <a:rPr lang="ko-KR" altLang="en-US" sz="2800" spc="-150" dirty="0" err="1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착과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불량 과원 </a:t>
            </a:r>
            <a:r>
              <a:rPr lang="ko-KR" altLang="en-US" sz="2800" spc="-150" dirty="0" err="1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열매솎기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요령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열매솎기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요령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76536" y="1954560"/>
            <a:ext cx="9001000" cy="1415772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열매솎기는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시기를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봉지씌우기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전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(6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월상순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까지 늦추어 최대한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착과량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확보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유체과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등 상품성이 낮은 과실도 수세 조절을 위해 가능한 남김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*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열매솎기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대상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: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검은별무늬병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등 병든 과실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750" y="3484312"/>
            <a:ext cx="739140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7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5058530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7. </a:t>
            </a:r>
            <a:r>
              <a:rPr lang="ko-KR" altLang="en-US" sz="2800" spc="-150" dirty="0" err="1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착과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불량 과원 </a:t>
            </a:r>
            <a:r>
              <a:rPr lang="ko-KR" altLang="en-US" sz="2800" spc="-150" dirty="0" err="1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열매솎기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요령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열매솎기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요령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76536" y="1954560"/>
            <a:ext cx="8280920" cy="961802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화총에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2~3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개 이상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착과된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경우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: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앞에 핀 꽃에서 맺힌 과실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착과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착과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불량이 심한 경우는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화총에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2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개의 과실을 남겨서 생산량 확보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12840" y="5770131"/>
            <a:ext cx="2952328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착과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불량이 심한 경우 적과 요령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512" y="3062134"/>
            <a:ext cx="738187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9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6078040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8.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정형과 생산을 위한 올바른 </a:t>
            </a:r>
            <a:r>
              <a:rPr lang="ko-KR" altLang="en-US" sz="2800" spc="-150" dirty="0" err="1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열매솎기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2540818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방 법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76536" y="3082602"/>
            <a:ext cx="8280920" cy="3154710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시 기</a:t>
            </a: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: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낙화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1~2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주일 후 가급적 빨리 실시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          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봉지씌우기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전까지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1~2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차 나누어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5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월 하순까지 완료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endParaRPr kumimoji="1" lang="en-US" altLang="ko-KR" sz="5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적과 정도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수령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품종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수세 등에 따라 조정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- 1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과당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30~40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엽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이상 확보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: 30~40cm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간격으로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1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과 남김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※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저온 피해 나무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: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적과 시기를 늦추고 적정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착과량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유지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                          (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상품성이 없는 과실도 수세 조절용으로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착과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504" y="1532706"/>
            <a:ext cx="8174033" cy="77200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>
              <a:spcAft>
                <a:spcPts val="544"/>
              </a:spcAft>
              <a:buClr>
                <a:prstClr val="black">
                  <a:lumMod val="50000"/>
                  <a:lumOff val="50000"/>
                </a:prstClr>
              </a:buClr>
              <a:buSzPct val="80000"/>
            </a:pPr>
            <a:r>
              <a:rPr lang="ko-KR" altLang="en-US" sz="2000" b="1" dirty="0" smtClean="0">
                <a:solidFill>
                  <a:srgbClr val="006666"/>
                </a:solidFill>
                <a:latin typeface="+mj-ea"/>
                <a:ea typeface="+mj-ea"/>
              </a:rPr>
              <a:t>모양이 예쁜 과실을 생산하기 위해서는 결과지 연령이 젊고 적과할 때</a:t>
            </a:r>
            <a:endParaRPr lang="en-US" altLang="ko-KR" sz="2000" b="1" dirty="0" smtClean="0">
              <a:solidFill>
                <a:srgbClr val="006666"/>
              </a:solidFill>
              <a:latin typeface="+mj-ea"/>
              <a:ea typeface="+mj-ea"/>
            </a:endParaRPr>
          </a:p>
          <a:p>
            <a:pPr>
              <a:spcAft>
                <a:spcPts val="544"/>
              </a:spcAft>
              <a:buClr>
                <a:prstClr val="black">
                  <a:lumMod val="50000"/>
                  <a:lumOff val="50000"/>
                </a:prstClr>
              </a:buClr>
              <a:buSzPct val="80000"/>
            </a:pPr>
            <a:r>
              <a:rPr lang="ko-KR" altLang="en-US" sz="2000" b="1" dirty="0" smtClean="0">
                <a:solidFill>
                  <a:srgbClr val="006666"/>
                </a:solidFill>
                <a:latin typeface="+mj-ea"/>
                <a:ea typeface="+mj-ea"/>
              </a:rPr>
              <a:t>모양이 바른 것 위주로 과실을 남겨야 함</a:t>
            </a:r>
            <a:endParaRPr lang="ko-KR" altLang="en-US" sz="2000" b="1" spc="-91" dirty="0" smtClean="0">
              <a:ln>
                <a:solidFill>
                  <a:srgbClr val="4F81BD">
                    <a:lumMod val="40000"/>
                    <a:lumOff val="60000"/>
                    <a:alpha val="0"/>
                  </a:srgbClr>
                </a:solidFill>
              </a:ln>
              <a:solidFill>
                <a:srgbClr val="006666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7959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6078040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8. </a:t>
            </a:r>
            <a:r>
              <a:rPr lang="ko-KR" altLang="en-US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정형과 생산을 위한 올바른 </a:t>
            </a:r>
            <a:r>
              <a:rPr lang="ko-KR" altLang="en-US" sz="2800" spc="-150" dirty="0" err="1">
                <a:latin typeface="HY울릉도M" panose="02030600000101010101" pitchFamily="18" charset="-127"/>
                <a:ea typeface="HY울릉도M" panose="02030600000101010101" pitchFamily="18" charset="-127"/>
              </a:rPr>
              <a:t>열매솎기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89447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대 상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76536" y="2031231"/>
            <a:ext cx="9001000" cy="461665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유채과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과경돌출과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이상발육과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자화결실과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상처과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4528" y="2924944"/>
            <a:ext cx="8348011" cy="474691"/>
            <a:chOff x="709445" y="2348879"/>
            <a:chExt cx="8348011" cy="474691"/>
          </a:xfrm>
        </p:grpSpPr>
        <p:grpSp>
          <p:nvGrpSpPr>
            <p:cNvPr id="12" name="그룹 11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14" name="직사각형 1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적과 대상 </a:t>
              </a: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과형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592" y="3602668"/>
            <a:ext cx="68961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2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6078040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8. </a:t>
            </a:r>
            <a:r>
              <a:rPr lang="ko-KR" altLang="en-US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정형과 생산을 위한 올바른 </a:t>
            </a:r>
            <a:r>
              <a:rPr lang="ko-KR" altLang="en-US" sz="2800" spc="-150" dirty="0" err="1">
                <a:latin typeface="HY울릉도M" panose="02030600000101010101" pitchFamily="18" charset="-127"/>
                <a:ea typeface="HY울릉도M" panose="02030600000101010101" pitchFamily="18" charset="-127"/>
              </a:rPr>
              <a:t>열매솎기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37437" y="1802181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유과기 </a:t>
              </a: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과정부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모습에 따른 수확기 </a:t>
              </a: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과형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0" y="2780928"/>
            <a:ext cx="8541003" cy="233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172436" y="5063016"/>
            <a:ext cx="1512168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정형과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, </a:t>
            </a:r>
            <a:r>
              <a:rPr lang="ko-KR" altLang="en-US" sz="1400" dirty="0" err="1">
                <a:solidFill>
                  <a:srgbClr val="002060"/>
                </a:solidFill>
                <a:latin typeface="HY헤드라인M"/>
                <a:ea typeface="HY헤드라인M"/>
              </a:rPr>
              <a:t>중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소과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63226" y="5063016"/>
            <a:ext cx="1512168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정형과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, 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대과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77092" y="5045086"/>
            <a:ext cx="1512168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숫</a:t>
            </a:r>
            <a:r>
              <a:rPr lang="ko-KR" altLang="en-US" sz="1400" dirty="0" err="1">
                <a:solidFill>
                  <a:srgbClr val="002060"/>
                </a:solidFill>
                <a:latin typeface="HY헤드라인M"/>
                <a:ea typeface="HY헤드라인M"/>
              </a:rPr>
              <a:t>배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,  </a:t>
            </a:r>
            <a:r>
              <a:rPr lang="ko-KR" altLang="en-US" sz="1400" dirty="0" err="1">
                <a:solidFill>
                  <a:srgbClr val="002060"/>
                </a:solidFill>
                <a:latin typeface="HY헤드라인M"/>
                <a:ea typeface="HY헤드라인M"/>
              </a:rPr>
              <a:t>중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소과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154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6078040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8. </a:t>
            </a:r>
            <a:r>
              <a:rPr lang="ko-KR" altLang="en-US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정형과 생산을 위한 올바른 </a:t>
            </a:r>
            <a:r>
              <a:rPr lang="ko-KR" altLang="en-US" sz="2800" spc="-150" dirty="0" err="1">
                <a:latin typeface="HY울릉도M" panose="02030600000101010101" pitchFamily="18" charset="-127"/>
                <a:ea typeface="HY울릉도M" panose="02030600000101010101" pitchFamily="18" charset="-127"/>
              </a:rPr>
              <a:t>열매솎기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숫배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방지 기술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76536" y="2002482"/>
            <a:ext cx="9001000" cy="2808461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발생원인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질소과다 및 수세가 강할 때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개화기 고온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결과지 연령이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6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년 이상 된 가지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: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유체과율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8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배 많음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(2~5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년생 대비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</a:t>
            </a: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marL="285750" indent="-28575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anose="05000000000000000000" pitchFamily="2" charset="2"/>
              <a:buChar char="ü"/>
              <a:defRPr/>
            </a:pPr>
            <a:r>
              <a:rPr kumimoji="1" lang="ko-KR" altLang="en-US" sz="18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꽃받침 부의 제거 시술법</a:t>
            </a:r>
            <a:endParaRPr kumimoji="1" lang="en-US" altLang="ko-KR" sz="1800" b="1" spc="-6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시기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: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만개 후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25~35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일경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방법 </a:t>
            </a: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적과가위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면도칼 등으로 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        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꽃받침만 조금 제거</a:t>
            </a:r>
            <a:endParaRPr kumimoji="1" lang="en-US" altLang="ko-KR" sz="1800" b="1" spc="-6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920" y="3212976"/>
            <a:ext cx="534352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26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2376707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9.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병해충 방제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541140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병해충 방제 철저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76536" y="2202854"/>
            <a:ext cx="8324850" cy="1415772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신초가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무성하여 약제 침투가 어려워지면 병해충 발생이 증가하므로    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 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예찰을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통한 적기 방제 필요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  *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국가병해충 관리 시스템 활용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(npms.rda.go.kr)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36" y="3773388"/>
            <a:ext cx="83248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9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5940182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1.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배 저온 피해 온도 및 </a:t>
            </a:r>
            <a:r>
              <a:rPr lang="ko-KR" altLang="en-US" sz="2800" spc="-150" dirty="0" err="1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품종별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민감도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8504" y="1340768"/>
            <a:ext cx="8385244" cy="77200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>
              <a:spcAft>
                <a:spcPts val="544"/>
              </a:spcAft>
              <a:buClr>
                <a:prstClr val="black">
                  <a:lumMod val="50000"/>
                  <a:lumOff val="50000"/>
                </a:prstClr>
              </a:buClr>
              <a:buSzPct val="80000"/>
            </a:pPr>
            <a:r>
              <a:rPr lang="ko-KR" altLang="en-US" sz="2000" b="1" spc="-91" dirty="0" smtClean="0">
                <a:ln>
                  <a:solidFill>
                    <a:srgbClr val="4F81BD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6666"/>
                </a:solidFill>
                <a:latin typeface="+mj-ea"/>
                <a:ea typeface="+mj-ea"/>
              </a:rPr>
              <a:t>낮 온도가 </a:t>
            </a:r>
            <a:r>
              <a:rPr lang="en-US" altLang="ko-KR" sz="2000" b="1" spc="-91" dirty="0" smtClean="0">
                <a:ln>
                  <a:solidFill>
                    <a:srgbClr val="4F81BD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CC3300"/>
                </a:solidFill>
                <a:latin typeface="+mj-ea"/>
                <a:ea typeface="+mj-ea"/>
              </a:rPr>
              <a:t>18</a:t>
            </a:r>
            <a:r>
              <a:rPr lang="ko-KR" altLang="en-US" sz="2000" b="1" dirty="0" smtClean="0">
                <a:solidFill>
                  <a:srgbClr val="CC3300"/>
                </a:solidFill>
                <a:latin typeface="+mj-ea"/>
                <a:ea typeface="+mj-ea"/>
              </a:rPr>
              <a:t>℃ 이하</a:t>
            </a:r>
            <a:r>
              <a:rPr lang="ko-KR" altLang="en-US" sz="2000" b="1" dirty="0" smtClean="0">
                <a:solidFill>
                  <a:srgbClr val="006666"/>
                </a:solidFill>
                <a:latin typeface="+mj-ea"/>
                <a:ea typeface="+mj-ea"/>
              </a:rPr>
              <a:t>로 낮고</a:t>
            </a:r>
            <a:r>
              <a:rPr lang="en-US" altLang="ko-KR" sz="2000" b="1" dirty="0" smtClean="0">
                <a:solidFill>
                  <a:srgbClr val="006666"/>
                </a:solidFill>
                <a:latin typeface="+mj-ea"/>
                <a:ea typeface="+mj-ea"/>
              </a:rPr>
              <a:t>, </a:t>
            </a:r>
            <a:r>
              <a:rPr lang="ko-KR" altLang="en-US" sz="2000" b="1" dirty="0" smtClean="0">
                <a:solidFill>
                  <a:srgbClr val="006666"/>
                </a:solidFill>
                <a:latin typeface="+mj-ea"/>
                <a:ea typeface="+mj-ea"/>
              </a:rPr>
              <a:t>저녁 </a:t>
            </a:r>
            <a:r>
              <a:rPr lang="en-US" altLang="ko-KR" sz="2000" b="1" dirty="0" smtClean="0">
                <a:solidFill>
                  <a:srgbClr val="006666"/>
                </a:solidFill>
                <a:latin typeface="+mj-ea"/>
                <a:ea typeface="+mj-ea"/>
              </a:rPr>
              <a:t>9</a:t>
            </a:r>
            <a:r>
              <a:rPr lang="ko-KR" altLang="en-US" sz="2000" b="1" dirty="0" smtClean="0">
                <a:solidFill>
                  <a:srgbClr val="006666"/>
                </a:solidFill>
                <a:latin typeface="+mj-ea"/>
                <a:ea typeface="+mj-ea"/>
              </a:rPr>
              <a:t>시경 기온이 </a:t>
            </a:r>
            <a:r>
              <a:rPr lang="en-US" altLang="ko-KR" sz="2000" b="1" dirty="0" smtClean="0">
                <a:solidFill>
                  <a:srgbClr val="006666"/>
                </a:solidFill>
                <a:latin typeface="+mj-ea"/>
                <a:ea typeface="+mj-ea"/>
              </a:rPr>
              <a:t>4</a:t>
            </a:r>
            <a:r>
              <a:rPr lang="ko-KR" altLang="en-US" sz="2000" b="1" dirty="0" smtClean="0">
                <a:solidFill>
                  <a:srgbClr val="006666"/>
                </a:solidFill>
                <a:latin typeface="+mj-ea"/>
                <a:ea typeface="+mj-ea"/>
              </a:rPr>
              <a:t>℃이면서 바람이 없고</a:t>
            </a:r>
            <a:endParaRPr lang="en-US" altLang="ko-KR" sz="2000" b="1" dirty="0" smtClean="0">
              <a:solidFill>
                <a:srgbClr val="006666"/>
              </a:solidFill>
              <a:latin typeface="+mj-ea"/>
              <a:ea typeface="+mj-ea"/>
            </a:endParaRPr>
          </a:p>
          <a:p>
            <a:pPr>
              <a:spcAft>
                <a:spcPts val="544"/>
              </a:spcAft>
              <a:buClr>
                <a:prstClr val="black">
                  <a:lumMod val="50000"/>
                  <a:lumOff val="50000"/>
                </a:prstClr>
              </a:buClr>
              <a:buSzPct val="80000"/>
            </a:pPr>
            <a:r>
              <a:rPr lang="ko-KR" altLang="en-US" sz="2000" b="1" dirty="0" smtClean="0">
                <a:solidFill>
                  <a:srgbClr val="006666"/>
                </a:solidFill>
                <a:latin typeface="+mj-ea"/>
                <a:ea typeface="+mj-ea"/>
              </a:rPr>
              <a:t>하늘에 구름이 없는 맑은 날에 주로 </a:t>
            </a:r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서리 발생</a:t>
            </a:r>
            <a:endParaRPr lang="ko-KR" altLang="en-US" sz="2000" b="1" spc="-91" dirty="0" smtClean="0">
              <a:ln>
                <a:solidFill>
                  <a:srgbClr val="4F81BD">
                    <a:lumMod val="40000"/>
                    <a:lumOff val="60000"/>
                    <a:alpha val="0"/>
                  </a:srgbClr>
                </a:solidFill>
              </a:ln>
              <a:solidFill>
                <a:srgbClr val="FF0000"/>
              </a:solidFill>
              <a:latin typeface="+mj-ea"/>
              <a:ea typeface="+mj-ea"/>
            </a:endParaRPr>
          </a:p>
        </p:txBody>
      </p:sp>
      <p:graphicFrame>
        <p:nvGraphicFramePr>
          <p:cNvPr id="30" name="표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513440"/>
              </p:ext>
            </p:extLst>
          </p:nvPr>
        </p:nvGraphicFramePr>
        <p:xfrm>
          <a:off x="776536" y="3284984"/>
          <a:ext cx="8280920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6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4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발 육 정 도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mtClean="0"/>
                        <a:t>위험  한계온도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   꽃봉우리가 화총 안에 있을 때</a:t>
                      </a:r>
                      <a:endParaRPr kumimoji="1" lang="en-US" altLang="ko-KR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-3.5</a:t>
                      </a:r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℃</a:t>
                      </a:r>
                      <a:endParaRPr kumimoji="1" lang="ko-KR" altLang="en-US" sz="1600" b="1" kern="1200" spc="-70" dirty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   꽃봉우리가 끝이 엷은 분홍색일 때</a:t>
                      </a:r>
                      <a:endParaRPr kumimoji="1" lang="en-US" altLang="ko-KR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- 2.8</a:t>
                      </a:r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℃</a:t>
                      </a:r>
                      <a:endParaRPr kumimoji="1" lang="ko-KR" altLang="en-US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   꽃봉우리가 백색일 때</a:t>
                      </a:r>
                      <a:endParaRPr kumimoji="1" lang="en-US" altLang="ko-KR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-2.2</a:t>
                      </a:r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℃</a:t>
                      </a:r>
                      <a:endParaRPr kumimoji="1" lang="ko-KR" altLang="en-US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   개화 직전</a:t>
                      </a:r>
                      <a:endParaRPr kumimoji="1" lang="en-US" altLang="ko-KR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-1.9</a:t>
                      </a:r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℃</a:t>
                      </a:r>
                      <a:endParaRPr kumimoji="1" lang="ko-KR" altLang="en-US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   만개기</a:t>
                      </a:r>
                      <a:r>
                        <a:rPr kumimoji="1" lang="en-US" altLang="ko-KR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낙화기</a:t>
                      </a:r>
                      <a:r>
                        <a:rPr kumimoji="1" lang="en-US" altLang="ko-KR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낙화 </a:t>
                      </a:r>
                      <a:r>
                        <a:rPr kumimoji="1" lang="en-US" altLang="ko-KR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1" lang="ko-KR" altLang="en-US" sz="1600" b="1" kern="1200" spc="-7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일 후 유과</a:t>
                      </a:r>
                      <a:endParaRPr kumimoji="1" lang="en-US" altLang="ko-KR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-1.7</a:t>
                      </a:r>
                      <a:r>
                        <a:rPr kumimoji="1" lang="ko-KR" altLang="en-US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776536" y="6130171"/>
            <a:ext cx="4464496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※ 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한계온도에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30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분 이상 경과되면 피해발생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89228" y="2961819"/>
            <a:ext cx="1368228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(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품종 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: 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장십랑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)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709445" y="2348879"/>
            <a:ext cx="8348011" cy="463810"/>
            <a:chOff x="-16228" y="6178608"/>
            <a:chExt cx="9160228" cy="508624"/>
          </a:xfrm>
        </p:grpSpPr>
        <p:sp>
          <p:nvSpPr>
            <p:cNvPr id="44" name="직사각형 43"/>
            <p:cNvSpPr/>
            <p:nvPr/>
          </p:nvSpPr>
          <p:spPr>
            <a:xfrm>
              <a:off x="-16228" y="6395765"/>
              <a:ext cx="9160228" cy="29146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-16228" y="6178608"/>
              <a:ext cx="9160228" cy="469139"/>
            </a:xfrm>
            <a:prstGeom prst="rect">
              <a:avLst/>
            </a:prstGeom>
            <a:solidFill>
              <a:srgbClr val="FFFB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직사각형 47"/>
          <p:cNvSpPr/>
          <p:nvPr/>
        </p:nvSpPr>
        <p:spPr>
          <a:xfrm>
            <a:off x="750658" y="2374216"/>
            <a:ext cx="7236811" cy="449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2400" b="1" spc="-100" dirty="0" smtClean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발육 </a:t>
            </a:r>
            <a:r>
              <a:rPr lang="ko-KR" altLang="en-US" sz="2400" b="1" spc="-100" dirty="0" err="1" smtClean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정도별</a:t>
            </a:r>
            <a:r>
              <a:rPr lang="ko-KR" altLang="en-US" sz="2400" b="1" spc="-100" dirty="0" smtClean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저온 피해 위험 한계온도</a:t>
            </a:r>
            <a:endParaRPr lang="ko-KR" altLang="en-US" sz="2400" b="1" spc="-100" dirty="0">
              <a:gradFill>
                <a:gsLst>
                  <a:gs pos="85833">
                    <a:srgbClr val="FB5D05"/>
                  </a:gs>
                  <a:gs pos="57000">
                    <a:srgbClr val="FB5D05"/>
                  </a:gs>
                </a:gsLst>
                <a:lin ang="5400000" scaled="0"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168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2376707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9.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병해충 방제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검은별무늬병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방제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776536" y="2002482"/>
            <a:ext cx="8280920" cy="2492990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발생생태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개화기부터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5~6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월 기온이 낮고 비가 많은 해에 발병이 심함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질소 과다로 인한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신초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과번무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시 발병이 심해질 수 있음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marL="285750" indent="-28575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anose="05000000000000000000" pitchFamily="2" charset="2"/>
              <a:buChar char="ü"/>
              <a:defRPr/>
            </a:pPr>
            <a:r>
              <a:rPr kumimoji="1" lang="ko-KR" altLang="en-US" sz="18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방 제</a:t>
            </a:r>
            <a:endParaRPr kumimoji="1" lang="en-US" altLang="ko-KR" sz="1800" b="1" spc="-6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비가 온 후에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90%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이상의 습도가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10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시간 이상 지속될 경우 늦어도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3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일안에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전문약제를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10a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당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250~300ℓ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살포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- SS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기 노즐의 노후화로 인한 약제 살포 효과 감소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: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노즐 교체 등</a:t>
            </a:r>
            <a:endParaRPr kumimoji="1" lang="en-US" altLang="ko-KR" sz="1800" b="1" spc="-6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76" y="4495472"/>
            <a:ext cx="777240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2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832" y="600436"/>
            <a:ext cx="5908122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10.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배 생육초기 안정 결실 관리기술</a:t>
            </a:r>
            <a:r>
              <a:rPr lang="en-US" altLang="ko-KR" sz="20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(</a:t>
            </a:r>
            <a:r>
              <a:rPr lang="ko-KR" altLang="en-US" sz="20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종합</a:t>
            </a:r>
            <a:r>
              <a:rPr lang="en-US" altLang="ko-KR" sz="20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)</a:t>
            </a:r>
            <a:endParaRPr lang="ko-KR" altLang="en-US" sz="2000" b="1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16496" y="1844824"/>
            <a:ext cx="8352928" cy="388567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20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저온 피해가 자주 발생하는 지역에서는 품종 전환 검토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(‘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신고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‘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대체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)</a:t>
            </a:r>
          </a:p>
          <a:p>
            <a:pPr marL="92075" lvl="0" indent="-92075" defTabSz="914400" eaLnBrk="0" hangingPunct="0">
              <a:lnSpc>
                <a:spcPct val="20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서리 발생이 예상될 때는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경감기술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실천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(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방상휀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살수법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지면피복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등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)</a:t>
            </a:r>
          </a:p>
          <a:p>
            <a:pPr marL="92075" lvl="0" indent="-92075" defTabSz="914400" eaLnBrk="0" hangingPunct="0">
              <a:lnSpc>
                <a:spcPct val="20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꽃가루 은행 이용 및 적기 인공수분 실천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92075" lvl="0" indent="-92075" defTabSz="914400" eaLnBrk="0" hangingPunct="0">
              <a:lnSpc>
                <a:spcPct val="20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자연 수분을 위한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수분수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품종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30%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식재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92075" lvl="0" indent="-92075" defTabSz="914400" eaLnBrk="0" hangingPunct="0">
              <a:lnSpc>
                <a:spcPct val="20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정형과 생산을 위한 올바른 열매 솎기 실시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92075" lvl="0" indent="-92075" defTabSz="914400" eaLnBrk="0" hangingPunct="0">
              <a:lnSpc>
                <a:spcPct val="20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검은별무늬병 등 초기 병해충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예찰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및 방제 철저 </a:t>
            </a:r>
            <a:endParaRPr kumimoji="1" lang="en-US" altLang="ko-KR" sz="2000" b="1" spc="-6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39443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5940182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1.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배 저온 피해 온도 및 </a:t>
            </a:r>
            <a:r>
              <a:rPr lang="ko-KR" altLang="en-US" sz="2800" spc="-150" dirty="0" err="1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품종별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민감도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aphicFrame>
        <p:nvGraphicFramePr>
          <p:cNvPr id="30" name="표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013934"/>
              </p:ext>
            </p:extLst>
          </p:nvPr>
        </p:nvGraphicFramePr>
        <p:xfrm>
          <a:off x="776536" y="4221088"/>
          <a:ext cx="8280924" cy="157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0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0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01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01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품 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피해화율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en-US" altLang="ko-KR" dirty="0" smtClean="0"/>
                        <a:t>(%)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품 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피해화율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en-US" altLang="ko-KR" dirty="0" smtClean="0"/>
                        <a:t>(%)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품 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피해화율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en-US" altLang="ko-KR" dirty="0" smtClean="0"/>
                        <a:t>(%)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한 아 </a:t>
                      </a:r>
                      <a:r>
                        <a:rPr kumimoji="1" lang="ko-KR" altLang="en-US" sz="1600" b="1" kern="1200" spc="-70" dirty="0" err="1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름</a:t>
                      </a:r>
                      <a:endParaRPr kumimoji="1" lang="en-US" altLang="ko-KR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5.7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황 금 배</a:t>
                      </a:r>
                      <a:endParaRPr kumimoji="1" lang="en-US" altLang="ko-KR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20.3</a:t>
                      </a:r>
                      <a:endParaRPr kumimoji="1" lang="ko-KR" altLang="en-US" sz="1600" b="1" kern="1200" spc="-70" dirty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만 풍 배</a:t>
                      </a:r>
                      <a:endParaRPr kumimoji="1" lang="ko-KR" altLang="en-US" sz="1600" b="1" kern="1200" spc="-70" dirty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25.0</a:t>
                      </a:r>
                      <a:endParaRPr kumimoji="1" lang="ko-KR" altLang="en-US" sz="1600" b="1" kern="1200" spc="-70" dirty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원     황</a:t>
                      </a:r>
                      <a:endParaRPr kumimoji="1" lang="en-US" altLang="ko-KR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0.3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화     산</a:t>
                      </a:r>
                      <a:endParaRPr kumimoji="1" lang="en-US" altLang="ko-KR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7.6</a:t>
                      </a:r>
                      <a:endParaRPr kumimoji="1" lang="ko-KR" altLang="en-US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신     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600" b="1" kern="1200" spc="-7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50.1</a:t>
                      </a:r>
                      <a:endParaRPr kumimoji="1" lang="ko-KR" altLang="en-US" sz="1600" b="1" kern="1200" spc="-7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rgbClr val="FF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776536" y="5914147"/>
            <a:ext cx="8136904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※ 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조사 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: 2010.4.18(4.17, -3.8℃, 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농촌진흥청 국립원예특작과학원 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배연구소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)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배 </a:t>
              </a: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품종별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저온 피해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776536" y="2132856"/>
            <a:ext cx="8352928" cy="1962076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‘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한아름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’, ‘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원황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’,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‘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황금배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’, ‘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화산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’, ‘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만풍배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’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등 국내육성품종 배는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‘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신고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’</a:t>
            </a: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  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보다 저온에 강한 특성을 보임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배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품종별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저온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피해화율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저온 피해가 자주 발생하는 지역에서는 품종 전환 필요 </a:t>
            </a:r>
            <a:endParaRPr kumimoji="1" lang="en-US" altLang="ko-KR" sz="2000" b="1" spc="-6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4744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5398367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2</a:t>
            </a:r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생육단계별 저온 피해 발생 양상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93421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저온 피해 증상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488504" y="1988840"/>
            <a:ext cx="8928992" cy="1962076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꽃잎이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갈변함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암술과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배주가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얼어  죽어 검은색으로 변함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피해를 받은 부분의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과피가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죽어 코르크가 발생되거나 비대가 원활하지 않아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ko-KR" altLang="en-US" sz="16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  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기형과 발생</a:t>
            </a:r>
            <a:endParaRPr kumimoji="1" lang="en-US" altLang="ko-KR" sz="2000" b="1" spc="-6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0632" y="5914147"/>
            <a:ext cx="1656184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개화기 피해 모습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6722" y="5914147"/>
            <a:ext cx="171463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유과기 피해 모습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01" y="4042139"/>
            <a:ext cx="4352925" cy="18478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712" y="4032419"/>
            <a:ext cx="443865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6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4479846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3.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개화기 저온 피해 경감 기술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523935"/>
            <a:chOff x="709445" y="2348879"/>
            <a:chExt cx="8348011" cy="523935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98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저온 피해 경감 기술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051" name="Picture 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20" y="2123783"/>
            <a:ext cx="3600000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252556" y="3996767"/>
            <a:ext cx="879256" cy="324000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연소법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4895" y="6273352"/>
            <a:ext cx="879256" cy="324000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송풍법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45366" y="3996767"/>
            <a:ext cx="879256" cy="324000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살수법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79342" y="6194413"/>
            <a:ext cx="1318883" cy="324000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  &lt;</a:t>
            </a:r>
            <a:r>
              <a:rPr lang="ko-KR" altLang="en-US" sz="1400" dirty="0" err="1" smtClean="0">
                <a:solidFill>
                  <a:srgbClr val="002060"/>
                </a:solidFill>
                <a:latin typeface="HY헤드라인M"/>
                <a:ea typeface="HY헤드라인M"/>
              </a:rPr>
              <a:t>포그시스템</a:t>
            </a:r>
            <a:r>
              <a:rPr lang="en-US" altLang="ko-KR" sz="1400" dirty="0" smtClean="0">
                <a:solidFill>
                  <a:srgbClr val="002060"/>
                </a:solidFill>
                <a:latin typeface="HY헤드라인M"/>
                <a:ea typeface="HY헤드라인M"/>
              </a:rPr>
              <a:t>&gt;</a:t>
            </a:r>
            <a:endParaRPr lang="en-US" altLang="ko-KR" sz="1400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370" y="4377673"/>
            <a:ext cx="3552825" cy="18764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420" y="4388714"/>
            <a:ext cx="3609975" cy="1905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2370" y="2143386"/>
            <a:ext cx="352425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6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4479846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3.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개화기 저온 피해 경감 기술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저온피해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ko-KR" altLang="en-US" sz="2400" b="1" spc="-100" dirty="0" err="1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경감기술</a:t>
              </a: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실천방법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261323"/>
              </p:ext>
            </p:extLst>
          </p:nvPr>
        </p:nvGraphicFramePr>
        <p:xfrm>
          <a:off x="848544" y="2420888"/>
          <a:ext cx="8208912" cy="3675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방지기술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방   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비  고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648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연 소 법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왕겨나 톱밥</a:t>
                      </a:r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짚 등을 </a:t>
                      </a:r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5m </a:t>
                      </a:r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간격으로 설치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노력과다</a:t>
                      </a:r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환경오염</a:t>
                      </a:r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latinLnBrk="1"/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화재위험</a:t>
                      </a:r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미세먼지 발생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366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송 풍 법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방상선은 </a:t>
                      </a:r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6~8m</a:t>
                      </a:r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의 철제 파이프 위에 설치</a:t>
                      </a:r>
                      <a:endParaRPr kumimoji="1" lang="ko-KR" altLang="en-US" sz="1600" b="1" kern="1200" spc="-70" baseline="0" dirty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-3℃ </a:t>
                      </a:r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이하에서는 효과 낮음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538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600" b="1" kern="1200" spc="-70" baseline="0" dirty="0" err="1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살수법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&lt;</a:t>
                      </a:r>
                      <a:r>
                        <a:rPr kumimoji="1" lang="ko-KR" altLang="en-US" sz="1600" b="1" kern="1200" spc="-70" baseline="0" dirty="0" err="1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수관상부</a:t>
                      </a:r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&gt;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살수장치가 완비된 과원에서 온도가 </a:t>
                      </a:r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1~2℃ </a:t>
                      </a:r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정도 되면 살수시스템을 가동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충분한 물량 확보 필요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779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600" b="1" kern="1200" spc="-70" baseline="0" dirty="0" err="1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살수법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&lt;</a:t>
                      </a:r>
                      <a:r>
                        <a:rPr kumimoji="1" lang="ko-KR" altLang="en-US" sz="1600" b="1" kern="1200" spc="-70" baseline="0" dirty="0" err="1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수관하부</a:t>
                      </a:r>
                      <a:r>
                        <a:rPr kumimoji="1" lang="en-US" altLang="ko-KR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&gt;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kumimoji="1" lang="ko-KR" altLang="en-US" sz="1600" b="1" kern="1200" spc="-70" baseline="0" dirty="0" smtClean="0">
                          <a:ln>
                            <a:solidFill>
                              <a:srgbClr val="0070C0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서리가 내리기 전날 낮에 지표면 관수</a:t>
                      </a:r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kumimoji="1" lang="en-US" altLang="ko-KR" sz="1600" b="1" kern="1200" spc="-70" baseline="0" dirty="0" smtClean="0">
                        <a:ln>
                          <a:solidFill>
                            <a:srgbClr val="0070C0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0837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12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4617705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4</a:t>
            </a:r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결실</a:t>
            </a:r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안정을 위한 인공수분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523935"/>
            <a:chOff x="709445" y="2348879"/>
            <a:chExt cx="8348011" cy="523935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98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인공수분용  화분  채취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776536" y="2132856"/>
            <a:ext cx="8352928" cy="1908215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2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월 중순 이후 가지를 이용한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수삽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(3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월 하순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 10~15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일 소요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)</a:t>
            </a: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-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수삽용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배지는 농용마이신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0.1%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또는 무질소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복비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0.2%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액 이용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주간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30℃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이상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야간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5℃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이하는 화분 활력 저하 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-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수삽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배지는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2~3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일마다 교체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marL="342900" lvl="0" indent="-34290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anose="05000000000000000000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개화기에 직접 채취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(</a:t>
            </a:r>
            <a:r>
              <a:rPr kumimoji="1" lang="ko-KR" altLang="en-US" sz="2000" b="1" spc="-60" dirty="0" err="1" smtClean="0">
                <a:solidFill>
                  <a:srgbClr val="FF0000"/>
                </a:solidFill>
                <a:latin typeface="+mn-ea"/>
              </a:rPr>
              <a:t>ㅁ</a:t>
            </a:r>
            <a:r>
              <a:rPr kumimoji="1" lang="ko-KR" altLang="en-US" sz="2000" b="1" spc="-60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꽃가루 채취 적기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)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35" y="4149080"/>
            <a:ext cx="848677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3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4617705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>
                <a:latin typeface="HY울릉도M" panose="02030600000101010101" pitchFamily="18" charset="-127"/>
                <a:ea typeface="HY울릉도M" panose="02030600000101010101" pitchFamily="18" charset="-127"/>
              </a:rPr>
              <a:t>4</a:t>
            </a:r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결실</a:t>
            </a:r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안정을 위한 인공수분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인공수분 시기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776536" y="1970980"/>
            <a:ext cx="9001000" cy="1592744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평년 기상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(15~25℃)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하에서는 개화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3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일까지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en-US" altLang="ko-KR" sz="2000" b="1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고온 건조에서는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1~2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일 이내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(</a:t>
            </a:r>
            <a:r>
              <a:rPr kumimoji="1" lang="ko-KR" altLang="en-US" sz="2000" b="1" spc="-60" dirty="0" err="1" smtClean="0">
                <a:solidFill>
                  <a:srgbClr val="FF0000"/>
                </a:solidFill>
                <a:latin typeface="+mn-ea"/>
              </a:rPr>
              <a:t>ㅁ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개약이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완료되지 않은 꽃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)</a:t>
            </a: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살수처리로 암술 수정 가능기간 연장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오전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11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시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~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오후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3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시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, 4~6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톤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/10a/1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일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</a:t>
            </a: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관수시설이나 분사호스 이용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주두가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물에 젖지 않도록 주의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709445" y="5085184"/>
            <a:ext cx="8348011" cy="474691"/>
            <a:chOff x="709445" y="2348879"/>
            <a:chExt cx="8348011" cy="474691"/>
          </a:xfrm>
        </p:grpSpPr>
        <p:grpSp>
          <p:nvGrpSpPr>
            <p:cNvPr id="14" name="그룹 13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직사각형 14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인공수분 시 주의사항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776536" y="5661248"/>
            <a:ext cx="9001000" cy="915635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증량제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희석배수는 발아율에 따라 달리함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- 70%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이상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(5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배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), 60~70%(4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배 이하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), 50~60%(3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배이하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), 50%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이하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무증량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)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632" y="3688945"/>
            <a:ext cx="67532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3948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832" y="600436"/>
            <a:ext cx="5297378" cy="517176"/>
          </a:xfrm>
          <a:prstGeom prst="rect">
            <a:avLst/>
          </a:prstGeom>
          <a:noFill/>
        </p:spPr>
        <p:txBody>
          <a:bodyPr wrap="none" lIns="85454" tIns="42727" rIns="85454" bIns="42727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en-US" altLang="ko-KR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5. </a:t>
            </a:r>
            <a:r>
              <a:rPr lang="ko-KR" altLang="en-US" sz="28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기상재해에 따른 인공수분 요령</a:t>
            </a:r>
            <a:endParaRPr lang="ko-KR" altLang="en-US" sz="2800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09445" y="1412776"/>
            <a:ext cx="8348011" cy="474691"/>
            <a:chOff x="709445" y="2348879"/>
            <a:chExt cx="8348011" cy="474691"/>
          </a:xfrm>
        </p:grpSpPr>
        <p:grpSp>
          <p:nvGrpSpPr>
            <p:cNvPr id="43" name="그룹 42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직사각형 47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저 온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776536" y="1988840"/>
            <a:ext cx="9001000" cy="1546577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기온이 낮은 날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(15℃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이하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해가 질 무렵부터는 작업 중지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부득이 한 경우에는 화분 증량 수준을 낮추고 신중히 수분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 *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화분의 발아와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화분관의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신장은 온도조건에 크게 좌우되어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15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℃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이하 또는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j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     35℃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이상에서 급격히 저하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4528" y="3789040"/>
            <a:ext cx="8348011" cy="474691"/>
            <a:chOff x="709445" y="2348879"/>
            <a:chExt cx="8348011" cy="474691"/>
          </a:xfrm>
        </p:grpSpPr>
        <p:grpSp>
          <p:nvGrpSpPr>
            <p:cNvPr id="12" name="그룹 11"/>
            <p:cNvGrpSpPr/>
            <p:nvPr/>
          </p:nvGrpSpPr>
          <p:grpSpPr>
            <a:xfrm>
              <a:off x="709445" y="2348879"/>
              <a:ext cx="8348011" cy="463810"/>
              <a:chOff x="-16228" y="6178608"/>
              <a:chExt cx="9160228" cy="508624"/>
            </a:xfrm>
          </p:grpSpPr>
          <p:sp>
            <p:nvSpPr>
              <p:cNvPr id="14" name="직사각형 13"/>
              <p:cNvSpPr/>
              <p:nvPr/>
            </p:nvSpPr>
            <p:spPr>
              <a:xfrm>
                <a:off x="-16228" y="6395765"/>
                <a:ext cx="9160228" cy="29146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-16228" y="6178608"/>
                <a:ext cx="9160228" cy="469139"/>
              </a:xfrm>
              <a:prstGeom prst="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750658" y="2374216"/>
              <a:ext cx="7236811" cy="449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2400" b="1" spc="-100" dirty="0" smtClean="0">
                  <a:gradFill>
                    <a:gsLst>
                      <a:gs pos="85833">
                        <a:srgbClr val="FB5D05"/>
                      </a:gs>
                      <a:gs pos="57000">
                        <a:srgbClr val="FB5D05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강 우 </a:t>
              </a:r>
              <a:endParaRPr lang="ko-KR" altLang="en-US" sz="2400" b="1" spc="-100" dirty="0">
                <a:gradFill>
                  <a:gsLst>
                    <a:gs pos="85833">
                      <a:srgbClr val="FB5D05"/>
                    </a:gs>
                    <a:gs pos="57000">
                      <a:srgbClr val="FB5D05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771619" y="4365104"/>
            <a:ext cx="9001000" cy="2046714"/>
          </a:xfrm>
          <a:prstGeom prst="rect">
            <a:avLst/>
          </a:prstGeom>
        </p:spPr>
        <p:txBody>
          <a:bodyPr wrap="square" lIns="9000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38100"/>
            </a:sp3d>
          </a:bodyPr>
          <a:lstStyle/>
          <a:p>
            <a:pPr marL="92075" lvl="0" indent="-92075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buFont typeface="Wingdings" pitchFamily="2" charset="2"/>
              <a:buChar char="ü"/>
              <a:defRPr/>
            </a:pP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15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℃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이상의 조건에서 작업 후 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2~3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시간이 경과한 경우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재수분이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 필요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   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없으며</a:t>
            </a:r>
            <a:r>
              <a:rPr kumimoji="1" lang="en-US" altLang="ko-KR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1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시간 이내에 심한 강우가 있을 경우에는 </a:t>
            </a:r>
            <a:r>
              <a:rPr kumimoji="1" lang="ko-KR" altLang="en-US" sz="2000" b="1" spc="-6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재수분이</a:t>
            </a:r>
            <a:r>
              <a:rPr kumimoji="1" lang="ko-KR" altLang="en-US" sz="2000" b="1" spc="-6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필요</a:t>
            </a:r>
            <a:endParaRPr kumimoji="1" lang="en-US" altLang="ko-KR" sz="2000" b="1" spc="-6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lvl="0" defTabSz="914400" eaLnBrk="0" hangingPunct="0">
              <a:lnSpc>
                <a:spcPct val="150000"/>
              </a:lnSpc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-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부득이 한 경우에는 화분 증량 수준을 낮추고 신중히 수분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  *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주두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상의 화분은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15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℃ 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이상의 조건에서는 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1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시간 후에 발아하고</a:t>
            </a: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, </a:t>
            </a:r>
          </a:p>
          <a:p>
            <a:pPr lvl="0" defTabSz="914400" eaLnBrk="0" hangingPunct="0">
              <a:spcAft>
                <a:spcPts val="300"/>
              </a:spcAft>
              <a:buClr>
                <a:srgbClr val="77933C"/>
              </a:buClr>
              <a:defRPr/>
            </a:pPr>
            <a:r>
              <a:rPr kumimoji="1" lang="en-US" altLang="ko-KR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      2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시간 후에는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주두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 안으로 </a:t>
            </a:r>
            <a:r>
              <a:rPr kumimoji="1" lang="ko-KR" altLang="en-US" sz="1800" b="1" spc="-60" dirty="0" err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발아관</a:t>
            </a:r>
            <a:r>
              <a:rPr kumimoji="1" lang="ko-KR" altLang="en-US" sz="1800" b="1" spc="-60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 진입</a:t>
            </a:r>
            <a:endParaRPr kumimoji="1" lang="en-US" altLang="ko-KR" sz="1800" b="1" spc="-6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8787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008FFA"/>
          </a:solidFill>
        </a:ln>
      </a:spPr>
      <a:bodyPr wrap="none" rtlCol="0" anchor="ctr">
        <a:scene3d>
          <a:camera prst="orthographicFront"/>
          <a:lightRig rig="threePt" dir="t"/>
        </a:scene3d>
        <a:sp3d>
          <a:bevelB/>
        </a:sp3d>
      </a:bodyPr>
      <a:lstStyle>
        <a:defPPr algn="ctr" latinLnBrk="0">
          <a:lnSpc>
            <a:spcPct val="90000"/>
          </a:lnSpc>
          <a:buClr>
            <a:srgbClr val="CC0000"/>
          </a:buClr>
          <a:buSzPct val="70000"/>
          <a:tabLst>
            <a:tab pos="5648325" algn="l"/>
          </a:tabLst>
          <a:defRPr sz="1200" b="1" spc="-100" dirty="0">
            <a:solidFill>
              <a:schemeClr val="tx1">
                <a:lumMod val="95000"/>
                <a:lumOff val="5000"/>
              </a:schemeClr>
            </a:solidFill>
            <a:latin typeface="맑은 고딕" panose="020B0503020000020004" pitchFamily="50" charset="-127"/>
            <a:ea typeface="맑은 고딕" panose="020B0503020000020004" pitchFamily="50" charset="-127"/>
          </a:defRPr>
        </a:defPPr>
      </a:lstStyle>
    </a:spDef>
    <a:txDef>
      <a:spPr>
        <a:noFill/>
      </a:spPr>
      <a:bodyPr wrap="square" rtlCol="0">
        <a:spAutoFit/>
        <a:scene3d>
          <a:camera prst="orthographicFront"/>
          <a:lightRig rig="threePt" dir="t"/>
        </a:scene3d>
        <a:sp3d>
          <a:bevelB w="38100" h="38100"/>
        </a:sp3d>
      </a:bodyPr>
      <a:lstStyle>
        <a:defPPr algn="l">
          <a:spcAft>
            <a:spcPts val="544"/>
          </a:spcAft>
          <a:buClr>
            <a:prstClr val="black">
              <a:lumMod val="50000"/>
              <a:lumOff val="50000"/>
            </a:prstClr>
          </a:buClr>
          <a:buSzPct val="80000"/>
          <a:defRPr sz="1400" b="1" spc="-91" dirty="0" smtClean="0">
            <a:ln>
              <a:solidFill>
                <a:srgbClr val="4F81BD">
                  <a:lumMod val="40000"/>
                  <a:lumOff val="60000"/>
                  <a:alpha val="0"/>
                </a:srgbClr>
              </a:solidFill>
            </a:ln>
            <a:solidFill>
              <a:schemeClr val="tx1">
                <a:lumMod val="85000"/>
                <a:lumOff val="15000"/>
              </a:schemeClr>
            </a:solidFill>
            <a:latin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테마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테마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테마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테마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</TotalTime>
  <Words>1417</Words>
  <Application>Microsoft Office PowerPoint</Application>
  <PresentationFormat>A4 용지(210x297mm)</PresentationFormat>
  <Paragraphs>220</Paragraphs>
  <Slides>21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1" baseType="lpstr">
      <vt:lpstr>HY견고딕</vt:lpstr>
      <vt:lpstr>HY울릉도M</vt:lpstr>
      <vt:lpstr>HY헤드라인M</vt:lpstr>
      <vt:lpstr>JBold</vt:lpstr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업무망</dc:creator>
  <cp:lastModifiedBy>USER</cp:lastModifiedBy>
  <cp:revision>53</cp:revision>
  <cp:lastPrinted>2019-04-05T04:09:32Z</cp:lastPrinted>
  <dcterms:modified xsi:type="dcterms:W3CDTF">2020-03-26T00:13:39Z</dcterms:modified>
</cp:coreProperties>
</file>